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theme/themeOverride3.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31"/>
  </p:notesMasterIdLst>
  <p:handoutMasterIdLst>
    <p:handoutMasterId r:id="rId32"/>
  </p:handoutMasterIdLst>
  <p:sldIdLst>
    <p:sldId id="357" r:id="rId2"/>
    <p:sldId id="362" r:id="rId3"/>
    <p:sldId id="355" r:id="rId4"/>
    <p:sldId id="260" r:id="rId5"/>
    <p:sldId id="263" r:id="rId6"/>
    <p:sldId id="377" r:id="rId7"/>
    <p:sldId id="261" r:id="rId8"/>
    <p:sldId id="348" r:id="rId9"/>
    <p:sldId id="361" r:id="rId10"/>
    <p:sldId id="314" r:id="rId11"/>
    <p:sldId id="349" r:id="rId12"/>
    <p:sldId id="350" r:id="rId13"/>
    <p:sldId id="378" r:id="rId14"/>
    <p:sldId id="379" r:id="rId15"/>
    <p:sldId id="319" r:id="rId16"/>
    <p:sldId id="380" r:id="rId17"/>
    <p:sldId id="328" r:id="rId18"/>
    <p:sldId id="366" r:id="rId19"/>
    <p:sldId id="369" r:id="rId20"/>
    <p:sldId id="370" r:id="rId21"/>
    <p:sldId id="367" r:id="rId22"/>
    <p:sldId id="374" r:id="rId23"/>
    <p:sldId id="372" r:id="rId24"/>
    <p:sldId id="371" r:id="rId25"/>
    <p:sldId id="373" r:id="rId26"/>
    <p:sldId id="368" r:id="rId27"/>
    <p:sldId id="375" r:id="rId28"/>
    <p:sldId id="320" r:id="rId29"/>
    <p:sldId id="338" r:id="rId30"/>
  </p:sldIdLst>
  <p:sldSz cx="9144000" cy="6858000" type="letter"/>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36A808"/>
    <a:srgbClr val="FFFFFF"/>
    <a:srgbClr val="E40000"/>
    <a:srgbClr val="FF0066"/>
    <a:srgbClr val="0000FF"/>
    <a:srgbClr val="9900CC"/>
    <a:srgbClr val="FFFA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3193" autoAdjust="0"/>
  </p:normalViewPr>
  <p:slideViewPr>
    <p:cSldViewPr>
      <p:cViewPr>
        <p:scale>
          <a:sx n="112" d="100"/>
          <a:sy n="112" d="100"/>
        </p:scale>
        <p:origin x="-876" y="-42"/>
      </p:cViewPr>
      <p:guideLst>
        <p:guide orient="horz" pos="2160"/>
        <p:guide pos="2880"/>
      </p:guideLst>
    </p:cSldViewPr>
  </p:slideViewPr>
  <p:outlineViewPr>
    <p:cViewPr>
      <p:scale>
        <a:sx n="33" d="100"/>
        <a:sy n="33" d="100"/>
      </p:scale>
      <p:origin x="0" y="11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626" y="-6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server\users$\jbraun\My%20Documents\POWER%20POINT\PP%202010\LRRC%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manualLayout>
          <c:layoutTarget val="inner"/>
          <c:xMode val="edge"/>
          <c:yMode val="edge"/>
          <c:x val="0.23370429252782851"/>
          <c:y val="8.5918854415274498E-2"/>
          <c:w val="0.55166931637521077"/>
          <c:h val="0.82816229116945106"/>
        </c:manualLayout>
      </c:layout>
      <c:pieChart>
        <c:varyColors val="1"/>
        <c:ser>
          <c:idx val="0"/>
          <c:order val="0"/>
          <c:tx>
            <c:strRef>
              <c:f>Sheet1!$A$2</c:f>
              <c:strCache>
                <c:ptCount val="1"/>
              </c:strCache>
            </c:strRef>
          </c:tx>
          <c:explosion val="5"/>
          <c:dLbls>
            <c:spPr>
              <a:gradFill rotWithShape="1">
                <a:gsLst>
                  <a:gs pos="0">
                    <a:schemeClr val="accent1">
                      <a:tint val="30000"/>
                      <a:satMod val="250000"/>
                    </a:schemeClr>
                  </a:gs>
                  <a:gs pos="72000">
                    <a:schemeClr val="accent1">
                      <a:tint val="75000"/>
                      <a:satMod val="210000"/>
                    </a:schemeClr>
                  </a:gs>
                  <a:gs pos="100000">
                    <a:schemeClr val="accent1">
                      <a:tint val="85000"/>
                      <a:satMod val="210000"/>
                    </a:schemeClr>
                  </a:gs>
                </a:gsLst>
                <a:lin ang="5400000" scaled="1"/>
              </a:gradFill>
              <a:ln w="10000" cap="flat" cmpd="sng" algn="ctr">
                <a:solidFill>
                  <a:schemeClr val="accent1"/>
                </a:solidFill>
                <a:prstDash val="solid"/>
              </a:ln>
              <a:effectLst>
                <a:outerShdw blurRad="76200" dist="50800" dir="5400000" rotWithShape="0">
                  <a:srgbClr val="4E3B30">
                    <a:alpha val="60000"/>
                  </a:srgbClr>
                </a:outerShdw>
              </a:effectLst>
            </c:spPr>
            <c:txPr>
              <a:bodyPr/>
              <a:lstStyle/>
              <a:p>
                <a:pPr>
                  <a:defRPr>
                    <a:solidFill>
                      <a:schemeClr val="dk1"/>
                    </a:solidFill>
                    <a:latin typeface="+mn-lt"/>
                    <a:ea typeface="+mn-ea"/>
                    <a:cs typeface="+mn-cs"/>
                  </a:defRPr>
                </a:pPr>
                <a:endParaRPr lang="en-US"/>
              </a:p>
            </c:txPr>
            <c:dLblPos val="ctr"/>
            <c:showLegendKey val="0"/>
            <c:showVal val="0"/>
            <c:showCatName val="1"/>
            <c:showSerName val="0"/>
            <c:showPercent val="0"/>
            <c:showBubbleSize val="0"/>
            <c:showLeaderLines val="1"/>
          </c:dLbls>
          <c:cat>
            <c:strRef>
              <c:f>Sheet1!$B$1:$E$1</c:f>
              <c:strCache>
                <c:ptCount val="4"/>
                <c:pt idx="0">
                  <c:v>Housing</c:v>
                </c:pt>
                <c:pt idx="1">
                  <c:v>Health Care</c:v>
                </c:pt>
                <c:pt idx="2">
                  <c:v>Nutrition</c:v>
                </c:pt>
                <c:pt idx="3">
                  <c:v>Utilities</c:v>
                </c:pt>
              </c:strCache>
            </c:strRef>
          </c:cat>
          <c:val>
            <c:numRef>
              <c:f>Sheet1!$B$2:$E$2</c:f>
              <c:numCache>
                <c:formatCode>General</c:formatCode>
                <c:ptCount val="4"/>
                <c:pt idx="0">
                  <c:v>2072</c:v>
                </c:pt>
                <c:pt idx="1">
                  <c:v>2201</c:v>
                </c:pt>
                <c:pt idx="2">
                  <c:v>1523</c:v>
                </c:pt>
                <c:pt idx="3">
                  <c:v>958</c:v>
                </c:pt>
              </c:numCache>
            </c:numRef>
          </c:val>
        </c:ser>
        <c:ser>
          <c:idx val="1"/>
          <c:order val="1"/>
          <c:tx>
            <c:strRef>
              <c:f>Sheet1!$A$3</c:f>
              <c:strCache>
                <c:ptCount val="1"/>
              </c:strCache>
            </c:strRef>
          </c:tx>
          <c:explosion val="5"/>
          <c:dLbls>
            <c:numFmt formatCode="0%" sourceLinked="0"/>
            <c:showLegendKey val="0"/>
            <c:showVal val="0"/>
            <c:showCatName val="1"/>
            <c:showSerName val="0"/>
            <c:showPercent val="1"/>
            <c:showBubbleSize val="0"/>
            <c:showLeaderLines val="1"/>
          </c:dLbls>
          <c:cat>
            <c:strRef>
              <c:f>Sheet1!$B$1:$E$1</c:f>
              <c:strCache>
                <c:ptCount val="4"/>
                <c:pt idx="0">
                  <c:v>Housing</c:v>
                </c:pt>
                <c:pt idx="1">
                  <c:v>Health Care</c:v>
                </c:pt>
                <c:pt idx="2">
                  <c:v>Nutrition</c:v>
                </c:pt>
                <c:pt idx="3">
                  <c:v>Utilities</c:v>
                </c:pt>
              </c:strCache>
            </c:strRef>
          </c:cat>
          <c:val>
            <c:numRef>
              <c:f>Sheet1!$B$3:$E$3</c:f>
              <c:numCache>
                <c:formatCode>General</c:formatCode>
                <c:ptCount val="4"/>
              </c:numCache>
            </c:numRef>
          </c:val>
        </c:ser>
        <c:ser>
          <c:idx val="2"/>
          <c:order val="2"/>
          <c:tx>
            <c:strRef>
              <c:f>Sheet1!$A$4</c:f>
              <c:strCache>
                <c:ptCount val="1"/>
              </c:strCache>
            </c:strRef>
          </c:tx>
          <c:explosion val="5"/>
          <c:dLbls>
            <c:numFmt formatCode="0%" sourceLinked="0"/>
            <c:showLegendKey val="0"/>
            <c:showVal val="0"/>
            <c:showCatName val="1"/>
            <c:showSerName val="0"/>
            <c:showPercent val="1"/>
            <c:showBubbleSize val="0"/>
            <c:showLeaderLines val="1"/>
          </c:dLbls>
          <c:cat>
            <c:strRef>
              <c:f>Sheet1!$B$1:$E$1</c:f>
              <c:strCache>
                <c:ptCount val="4"/>
                <c:pt idx="0">
                  <c:v>Housing</c:v>
                </c:pt>
                <c:pt idx="1">
                  <c:v>Health Care</c:v>
                </c:pt>
                <c:pt idx="2">
                  <c:v>Nutrition</c:v>
                </c:pt>
                <c:pt idx="3">
                  <c:v>Utilities</c:v>
                </c:pt>
              </c:strCache>
            </c:strRef>
          </c:cat>
          <c:val>
            <c:numRef>
              <c:f>Sheet1!$B$4:$E$4</c:f>
              <c:numCache>
                <c:formatCode>General</c:formatCode>
                <c:ptCount val="4"/>
              </c:numCache>
            </c:numRef>
          </c:val>
        </c:ser>
        <c:ser>
          <c:idx val="3"/>
          <c:order val="3"/>
          <c:tx>
            <c:strRef>
              <c:f>Sheet1!$A$5</c:f>
              <c:strCache>
                <c:ptCount val="1"/>
              </c:strCache>
            </c:strRef>
          </c:tx>
          <c:explosion val="5"/>
          <c:dLbls>
            <c:numFmt formatCode="0%" sourceLinked="0"/>
            <c:showLegendKey val="0"/>
            <c:showVal val="0"/>
            <c:showCatName val="1"/>
            <c:showSerName val="0"/>
            <c:showPercent val="1"/>
            <c:showBubbleSize val="0"/>
            <c:showLeaderLines val="1"/>
          </c:dLbls>
          <c:cat>
            <c:strRef>
              <c:f>Sheet1!$B$1:$E$1</c:f>
              <c:strCache>
                <c:ptCount val="4"/>
                <c:pt idx="0">
                  <c:v>Housing</c:v>
                </c:pt>
                <c:pt idx="1">
                  <c:v>Health Care</c:v>
                </c:pt>
                <c:pt idx="2">
                  <c:v>Nutrition</c:v>
                </c:pt>
                <c:pt idx="3">
                  <c:v>Utilities</c:v>
                </c:pt>
              </c:strCache>
            </c:strRef>
          </c:cat>
          <c:val>
            <c:numRef>
              <c:f>Sheet1!$B$5:$E$5</c:f>
              <c:numCache>
                <c:formatCode>General</c:formatCode>
                <c:ptCount val="4"/>
              </c:numCache>
            </c:numRef>
          </c:val>
        </c:ser>
        <c:dLbls>
          <c:showLegendKey val="0"/>
          <c:showVal val="0"/>
          <c:showCatName val="1"/>
          <c:showSerName val="0"/>
          <c:showPercent val="1"/>
          <c:showBubbleSize val="0"/>
          <c:showLeaderLines val="1"/>
        </c:dLbls>
        <c:firstSliceAng val="285"/>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itle>
    <c:autoTitleDeleted val="0"/>
    <c:plotArea>
      <c:layout/>
      <c:barChart>
        <c:barDir val="col"/>
        <c:grouping val="stacked"/>
        <c:varyColors val="0"/>
        <c:ser>
          <c:idx val="0"/>
          <c:order val="0"/>
          <c:tx>
            <c:strRef>
              <c:f>Sheet1!$B$1</c:f>
              <c:strCache>
                <c:ptCount val="1"/>
                <c:pt idx="0">
                  <c:v>Appointments</c:v>
                </c:pt>
              </c:strCache>
            </c:strRef>
          </c:tx>
          <c:invertIfNegative val="0"/>
          <c:cat>
            <c:strRef>
              <c:f>Sheet1!$A$2:$A$5</c:f>
              <c:strCache>
                <c:ptCount val="4"/>
                <c:pt idx="0">
                  <c:v>Housing</c:v>
                </c:pt>
                <c:pt idx="1">
                  <c:v>Healthcare</c:v>
                </c:pt>
                <c:pt idx="2">
                  <c:v>Nutrition</c:v>
                </c:pt>
                <c:pt idx="3">
                  <c:v>Utilities</c:v>
                </c:pt>
              </c:strCache>
            </c:strRef>
          </c:cat>
          <c:val>
            <c:numRef>
              <c:f>Sheet1!$B$2:$B$5</c:f>
              <c:numCache>
                <c:formatCode>#,##0</c:formatCode>
                <c:ptCount val="4"/>
                <c:pt idx="0" formatCode="General">
                  <c:v>1699</c:v>
                </c:pt>
                <c:pt idx="1">
                  <c:v>2003</c:v>
                </c:pt>
                <c:pt idx="2" formatCode="General">
                  <c:v>1436</c:v>
                </c:pt>
                <c:pt idx="3" formatCode="General">
                  <c:v>565</c:v>
                </c:pt>
              </c:numCache>
            </c:numRef>
          </c:val>
        </c:ser>
        <c:dLbls>
          <c:showLegendKey val="0"/>
          <c:showVal val="0"/>
          <c:showCatName val="0"/>
          <c:showSerName val="0"/>
          <c:showPercent val="0"/>
          <c:showBubbleSize val="0"/>
        </c:dLbls>
        <c:gapWidth val="150"/>
        <c:overlap val="100"/>
        <c:axId val="53388032"/>
        <c:axId val="53389568"/>
      </c:barChart>
      <c:catAx>
        <c:axId val="53388032"/>
        <c:scaling>
          <c:orientation val="minMax"/>
        </c:scaling>
        <c:delete val="0"/>
        <c:axPos val="b"/>
        <c:majorTickMark val="out"/>
        <c:minorTickMark val="none"/>
        <c:tickLblPos val="nextTo"/>
        <c:crossAx val="53389568"/>
        <c:crosses val="autoZero"/>
        <c:auto val="1"/>
        <c:lblAlgn val="ctr"/>
        <c:lblOffset val="100"/>
        <c:noMultiLvlLbl val="0"/>
      </c:catAx>
      <c:valAx>
        <c:axId val="53389568"/>
        <c:scaling>
          <c:orientation val="minMax"/>
        </c:scaling>
        <c:delete val="0"/>
        <c:axPos val="l"/>
        <c:majorGridlines/>
        <c:numFmt formatCode="General" sourceLinked="1"/>
        <c:majorTickMark val="out"/>
        <c:minorTickMark val="none"/>
        <c:tickLblPos val="nextTo"/>
        <c:crossAx val="533880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[LRRC DATA.xlsx]AMFI Summary!pivot_amfi_all</c:name>
    <c:fmtId val="-1"/>
  </c:pivotSource>
  <c:chart>
    <c:title>
      <c:tx>
        <c:rich>
          <a:bodyPr/>
          <a:lstStyle/>
          <a:p>
            <a:pPr>
              <a:defRPr/>
            </a:pPr>
            <a:r>
              <a:rPr lang="en-US" dirty="0" smtClean="0"/>
              <a:t>Area Median Family Income</a:t>
            </a:r>
            <a:endParaRPr lang="en-US" dirty="0"/>
          </a:p>
        </c:rich>
      </c:tx>
      <c:layout/>
      <c:overlay val="0"/>
    </c:title>
    <c:autoTitleDeleted val="0"/>
    <c:pivotFmts>
      <c:pivotFmt>
        <c:idx val="0"/>
      </c:pivotFmt>
      <c:pivotFmt>
        <c:idx val="1"/>
      </c:pivotFmt>
      <c:pivotFmt>
        <c:idx val="2"/>
      </c:pivotFmt>
      <c:pivotFmt>
        <c:idx val="3"/>
      </c:pivotFmt>
      <c:pivotFmt>
        <c:idx val="4"/>
      </c:pivotFmt>
      <c:pivotFmt>
        <c:idx val="5"/>
      </c:pivotFmt>
      <c:pivotFmt>
        <c:idx val="6"/>
      </c:pivotFmt>
      <c:pivotFmt>
        <c:idx val="7"/>
        <c:marker>
          <c:symbol val="none"/>
        </c:marker>
        <c:dLbl>
          <c:idx val="0"/>
          <c:delete val="1"/>
        </c:dLbl>
      </c:pivotFmt>
      <c:pivotFmt>
        <c:idx val="8"/>
        <c:marker>
          <c:symbol val="none"/>
        </c:marker>
        <c:dLbl>
          <c:idx val="0"/>
          <c:delete val="1"/>
        </c:dLbl>
      </c:pivotFmt>
      <c:pivotFmt>
        <c:idx val="9"/>
        <c:marker>
          <c:symbol val="none"/>
        </c:marker>
        <c:dLbl>
          <c:idx val="0"/>
          <c:delete val="1"/>
        </c:dLbl>
      </c:pivotFmt>
      <c:pivotFmt>
        <c:idx val="10"/>
        <c:marker>
          <c:symbol val="none"/>
        </c:marker>
        <c:dLbl>
          <c:idx val="0"/>
          <c:delete val="1"/>
        </c:dLbl>
      </c:pivotFmt>
      <c:pivotFmt>
        <c:idx val="11"/>
        <c:marker>
          <c:symbol val="none"/>
        </c:marker>
        <c:dLbl>
          <c:idx val="0"/>
          <c:delete val="1"/>
        </c:dLbl>
      </c:pivotFmt>
      <c:pivotFmt>
        <c:idx val="12"/>
        <c:marker>
          <c:symbol val="none"/>
        </c:marker>
        <c:dLbl>
          <c:idx val="0"/>
          <c:delete val="1"/>
        </c:dLbl>
      </c:pivotFmt>
      <c:pivotFmt>
        <c:idx val="13"/>
        <c:marker>
          <c:symbol val="none"/>
        </c:marker>
        <c:dLbl>
          <c:idx val="0"/>
          <c:delete val="1"/>
        </c:dLbl>
      </c:pivotFmt>
    </c:pivotFmts>
    <c:plotArea>
      <c:layout/>
      <c:barChart>
        <c:barDir val="col"/>
        <c:grouping val="stacked"/>
        <c:varyColors val="0"/>
        <c:ser>
          <c:idx val="0"/>
          <c:order val="0"/>
          <c:tx>
            <c:strRef>
              <c:f>'AMFI Summary'!$B$5:$B$6</c:f>
              <c:strCache>
                <c:ptCount val="1"/>
                <c:pt idx="0">
                  <c:v>00. Unknown</c:v>
                </c:pt>
              </c:strCache>
            </c:strRef>
          </c:tx>
          <c:invertIfNegative val="0"/>
          <c:cat>
            <c:strRef>
              <c:f>'AMFI Summary'!$A$7:$A$12</c:f>
              <c:strCache>
                <c:ptCount val="5"/>
                <c:pt idx="0">
                  <c:v>Housing</c:v>
                </c:pt>
                <c:pt idx="1">
                  <c:v>Misc</c:v>
                </c:pt>
                <c:pt idx="2">
                  <c:v>Utility Assistance</c:v>
                </c:pt>
                <c:pt idx="3">
                  <c:v>Healthcare</c:v>
                </c:pt>
                <c:pt idx="4">
                  <c:v>Nutrition</c:v>
                </c:pt>
              </c:strCache>
            </c:strRef>
          </c:cat>
          <c:val>
            <c:numRef>
              <c:f>'AMFI Summary'!$B$7:$B$12</c:f>
              <c:numCache>
                <c:formatCode>0.00%</c:formatCode>
                <c:ptCount val="5"/>
                <c:pt idx="0">
                  <c:v>0.19496855345912037</c:v>
                </c:pt>
                <c:pt idx="1">
                  <c:v>0.14401175606171931</c:v>
                </c:pt>
                <c:pt idx="2">
                  <c:v>0.14959839357429913</c:v>
                </c:pt>
                <c:pt idx="3">
                  <c:v>0.26128590971272231</c:v>
                </c:pt>
                <c:pt idx="4">
                  <c:v>0.10396039603960396</c:v>
                </c:pt>
              </c:numCache>
            </c:numRef>
          </c:val>
        </c:ser>
        <c:ser>
          <c:idx val="1"/>
          <c:order val="1"/>
          <c:tx>
            <c:strRef>
              <c:f>'AMFI Summary'!$C$5:$C$6</c:f>
              <c:strCache>
                <c:ptCount val="1"/>
                <c:pt idx="0">
                  <c:v>01. 30% of AMFI</c:v>
                </c:pt>
              </c:strCache>
            </c:strRef>
          </c:tx>
          <c:invertIfNegative val="0"/>
          <c:cat>
            <c:strRef>
              <c:f>'AMFI Summary'!$A$7:$A$12</c:f>
              <c:strCache>
                <c:ptCount val="5"/>
                <c:pt idx="0">
                  <c:v>Housing</c:v>
                </c:pt>
                <c:pt idx="1">
                  <c:v>Misc</c:v>
                </c:pt>
                <c:pt idx="2">
                  <c:v>Utility Assistance</c:v>
                </c:pt>
                <c:pt idx="3">
                  <c:v>Healthcare</c:v>
                </c:pt>
                <c:pt idx="4">
                  <c:v>Nutrition</c:v>
                </c:pt>
              </c:strCache>
            </c:strRef>
          </c:cat>
          <c:val>
            <c:numRef>
              <c:f>'AMFI Summary'!$C$7:$C$12</c:f>
              <c:numCache>
                <c:formatCode>0.00%</c:formatCode>
                <c:ptCount val="5"/>
                <c:pt idx="0">
                  <c:v>0.42505241090146895</c:v>
                </c:pt>
                <c:pt idx="1">
                  <c:v>0.46583394562821456</c:v>
                </c:pt>
                <c:pt idx="2">
                  <c:v>0.40461847389558425</c:v>
                </c:pt>
                <c:pt idx="3">
                  <c:v>0.39854081167350841</c:v>
                </c:pt>
                <c:pt idx="4">
                  <c:v>0.77042079207920855</c:v>
                </c:pt>
              </c:numCache>
            </c:numRef>
          </c:val>
        </c:ser>
        <c:ser>
          <c:idx val="2"/>
          <c:order val="2"/>
          <c:tx>
            <c:strRef>
              <c:f>'AMFI Summary'!$D$5:$D$6</c:f>
              <c:strCache>
                <c:ptCount val="1"/>
                <c:pt idx="0">
                  <c:v>02. Very Low</c:v>
                </c:pt>
              </c:strCache>
            </c:strRef>
          </c:tx>
          <c:invertIfNegative val="0"/>
          <c:cat>
            <c:strRef>
              <c:f>'AMFI Summary'!$A$7:$A$12</c:f>
              <c:strCache>
                <c:ptCount val="5"/>
                <c:pt idx="0">
                  <c:v>Housing</c:v>
                </c:pt>
                <c:pt idx="1">
                  <c:v>Misc</c:v>
                </c:pt>
                <c:pt idx="2">
                  <c:v>Utility Assistance</c:v>
                </c:pt>
                <c:pt idx="3">
                  <c:v>Healthcare</c:v>
                </c:pt>
                <c:pt idx="4">
                  <c:v>Nutrition</c:v>
                </c:pt>
              </c:strCache>
            </c:strRef>
          </c:cat>
          <c:val>
            <c:numRef>
              <c:f>'AMFI Summary'!$D$7:$D$12</c:f>
              <c:numCache>
                <c:formatCode>0.00%</c:formatCode>
                <c:ptCount val="5"/>
                <c:pt idx="0">
                  <c:v>0.29350104821802925</c:v>
                </c:pt>
                <c:pt idx="1">
                  <c:v>0.28875826598089877</c:v>
                </c:pt>
                <c:pt idx="2">
                  <c:v>0.17570281124497988</c:v>
                </c:pt>
                <c:pt idx="3">
                  <c:v>0.25490196078431382</c:v>
                </c:pt>
                <c:pt idx="4">
                  <c:v>0.10891089108910891</c:v>
                </c:pt>
              </c:numCache>
            </c:numRef>
          </c:val>
        </c:ser>
        <c:ser>
          <c:idx val="3"/>
          <c:order val="3"/>
          <c:tx>
            <c:strRef>
              <c:f>'AMFI Summary'!$E$5:$E$6</c:f>
              <c:strCache>
                <c:ptCount val="1"/>
                <c:pt idx="0">
                  <c:v>03. Low</c:v>
                </c:pt>
              </c:strCache>
            </c:strRef>
          </c:tx>
          <c:invertIfNegative val="0"/>
          <c:cat>
            <c:strRef>
              <c:f>'AMFI Summary'!$A$7:$A$12</c:f>
              <c:strCache>
                <c:ptCount val="5"/>
                <c:pt idx="0">
                  <c:v>Housing</c:v>
                </c:pt>
                <c:pt idx="1">
                  <c:v>Misc</c:v>
                </c:pt>
                <c:pt idx="2">
                  <c:v>Utility Assistance</c:v>
                </c:pt>
                <c:pt idx="3">
                  <c:v>Healthcare</c:v>
                </c:pt>
                <c:pt idx="4">
                  <c:v>Nutrition</c:v>
                </c:pt>
              </c:strCache>
            </c:strRef>
          </c:cat>
          <c:val>
            <c:numRef>
              <c:f>'AMFI Summary'!$E$7:$E$12</c:f>
              <c:numCache>
                <c:formatCode>0.00%</c:formatCode>
                <c:ptCount val="5"/>
                <c:pt idx="0">
                  <c:v>7.756813417190811E-2</c:v>
                </c:pt>
                <c:pt idx="1">
                  <c:v>8.8170462894930884E-2</c:v>
                </c:pt>
                <c:pt idx="2">
                  <c:v>0.19779116465863492</c:v>
                </c:pt>
                <c:pt idx="3">
                  <c:v>7.6607387140902913E-2</c:v>
                </c:pt>
                <c:pt idx="4">
                  <c:v>1.29950495049505E-2</c:v>
                </c:pt>
              </c:numCache>
            </c:numRef>
          </c:val>
        </c:ser>
        <c:ser>
          <c:idx val="4"/>
          <c:order val="4"/>
          <c:tx>
            <c:strRef>
              <c:f>'AMFI Summary'!$F$5:$F$6</c:f>
              <c:strCache>
                <c:ptCount val="1"/>
                <c:pt idx="0">
                  <c:v>04. Average</c:v>
                </c:pt>
              </c:strCache>
            </c:strRef>
          </c:tx>
          <c:invertIfNegative val="0"/>
          <c:cat>
            <c:strRef>
              <c:f>'AMFI Summary'!$A$7:$A$12</c:f>
              <c:strCache>
                <c:ptCount val="5"/>
                <c:pt idx="0">
                  <c:v>Housing</c:v>
                </c:pt>
                <c:pt idx="1">
                  <c:v>Misc</c:v>
                </c:pt>
                <c:pt idx="2">
                  <c:v>Utility Assistance</c:v>
                </c:pt>
                <c:pt idx="3">
                  <c:v>Healthcare</c:v>
                </c:pt>
                <c:pt idx="4">
                  <c:v>Nutrition</c:v>
                </c:pt>
              </c:strCache>
            </c:strRef>
          </c:cat>
          <c:val>
            <c:numRef>
              <c:f>'AMFI Summary'!$F$7:$F$12</c:f>
              <c:numCache>
                <c:formatCode>0.00%</c:formatCode>
                <c:ptCount val="5"/>
                <c:pt idx="0">
                  <c:v>4.7169811320754715E-3</c:v>
                </c:pt>
                <c:pt idx="1">
                  <c:v>6.6127847171197664E-3</c:v>
                </c:pt>
                <c:pt idx="2">
                  <c:v>5.6224899598393545E-2</c:v>
                </c:pt>
                <c:pt idx="3">
                  <c:v>6.3839489284085987E-3</c:v>
                </c:pt>
                <c:pt idx="4">
                  <c:v>3.0940594059406007E-3</c:v>
                </c:pt>
              </c:numCache>
            </c:numRef>
          </c:val>
        </c:ser>
        <c:ser>
          <c:idx val="5"/>
          <c:order val="5"/>
          <c:tx>
            <c:strRef>
              <c:f>'AMFI Summary'!$G$5:$G$6</c:f>
              <c:strCache>
                <c:ptCount val="1"/>
                <c:pt idx="0">
                  <c:v>05. 150 % of AMFI</c:v>
                </c:pt>
              </c:strCache>
            </c:strRef>
          </c:tx>
          <c:invertIfNegative val="0"/>
          <c:cat>
            <c:strRef>
              <c:f>'AMFI Summary'!$A$7:$A$12</c:f>
              <c:strCache>
                <c:ptCount val="5"/>
                <c:pt idx="0">
                  <c:v>Housing</c:v>
                </c:pt>
                <c:pt idx="1">
                  <c:v>Misc</c:v>
                </c:pt>
                <c:pt idx="2">
                  <c:v>Utility Assistance</c:v>
                </c:pt>
                <c:pt idx="3">
                  <c:v>Healthcare</c:v>
                </c:pt>
                <c:pt idx="4">
                  <c:v>Nutrition</c:v>
                </c:pt>
              </c:strCache>
            </c:strRef>
          </c:cat>
          <c:val>
            <c:numRef>
              <c:f>'AMFI Summary'!$G$7:$G$12</c:f>
              <c:numCache>
                <c:formatCode>0.00%</c:formatCode>
                <c:ptCount val="5"/>
                <c:pt idx="0">
                  <c:v>2.6205450733752622E-3</c:v>
                </c:pt>
                <c:pt idx="1">
                  <c:v>5.1432770022043052E-3</c:v>
                </c:pt>
                <c:pt idx="2">
                  <c:v>1.2048192771084338E-2</c:v>
                </c:pt>
                <c:pt idx="3">
                  <c:v>1.8239854081167491E-3</c:v>
                </c:pt>
                <c:pt idx="4">
                  <c:v>0</c:v>
                </c:pt>
              </c:numCache>
            </c:numRef>
          </c:val>
        </c:ser>
        <c:ser>
          <c:idx val="6"/>
          <c:order val="6"/>
          <c:tx>
            <c:strRef>
              <c:f>'AMFI Summary'!$H$5:$H$6</c:f>
              <c:strCache>
                <c:ptCount val="1"/>
                <c:pt idx="0">
                  <c:v>06. High</c:v>
                </c:pt>
              </c:strCache>
            </c:strRef>
          </c:tx>
          <c:invertIfNegative val="0"/>
          <c:cat>
            <c:strRef>
              <c:f>'AMFI Summary'!$A$7:$A$12</c:f>
              <c:strCache>
                <c:ptCount val="5"/>
                <c:pt idx="0">
                  <c:v>Housing</c:v>
                </c:pt>
                <c:pt idx="1">
                  <c:v>Misc</c:v>
                </c:pt>
                <c:pt idx="2">
                  <c:v>Utility Assistance</c:v>
                </c:pt>
                <c:pt idx="3">
                  <c:v>Healthcare</c:v>
                </c:pt>
                <c:pt idx="4">
                  <c:v>Nutrition</c:v>
                </c:pt>
              </c:strCache>
            </c:strRef>
          </c:cat>
          <c:val>
            <c:numRef>
              <c:f>'AMFI Summary'!$H$7:$H$12</c:f>
              <c:numCache>
                <c:formatCode>0.00%</c:formatCode>
                <c:ptCount val="5"/>
                <c:pt idx="0">
                  <c:v>1.572327044025166E-3</c:v>
                </c:pt>
                <c:pt idx="1">
                  <c:v>1.4695077149155125E-3</c:v>
                </c:pt>
                <c:pt idx="2">
                  <c:v>4.0160642570281095E-3</c:v>
                </c:pt>
                <c:pt idx="3">
                  <c:v>4.5599635202918831E-4</c:v>
                </c:pt>
                <c:pt idx="4">
                  <c:v>6.1881188118812023E-4</c:v>
                </c:pt>
              </c:numCache>
            </c:numRef>
          </c:val>
        </c:ser>
        <c:dLbls>
          <c:showLegendKey val="0"/>
          <c:showVal val="0"/>
          <c:showCatName val="0"/>
          <c:showSerName val="0"/>
          <c:showPercent val="0"/>
          <c:showBubbleSize val="0"/>
        </c:dLbls>
        <c:gapWidth val="95"/>
        <c:overlap val="100"/>
        <c:axId val="54412416"/>
        <c:axId val="54413952"/>
      </c:barChart>
      <c:catAx>
        <c:axId val="54412416"/>
        <c:scaling>
          <c:orientation val="minMax"/>
        </c:scaling>
        <c:delete val="0"/>
        <c:axPos val="b"/>
        <c:majorTickMark val="none"/>
        <c:minorTickMark val="none"/>
        <c:tickLblPos val="nextTo"/>
        <c:crossAx val="54413952"/>
        <c:crosses val="autoZero"/>
        <c:auto val="1"/>
        <c:lblAlgn val="ctr"/>
        <c:lblOffset val="100"/>
        <c:noMultiLvlLbl val="0"/>
      </c:catAx>
      <c:valAx>
        <c:axId val="54413952"/>
        <c:scaling>
          <c:orientation val="minMax"/>
          <c:max val="1"/>
        </c:scaling>
        <c:delete val="0"/>
        <c:axPos val="l"/>
        <c:majorGridlines/>
        <c:numFmt formatCode="0.00%" sourceLinked="1"/>
        <c:majorTickMark val="none"/>
        <c:minorTickMark val="none"/>
        <c:tickLblPos val="nextTo"/>
        <c:crossAx val="54412416"/>
        <c:crosses val="autoZero"/>
        <c:crossBetween val="between"/>
      </c:valAx>
      <c:dTable>
        <c:showHorzBorder val="1"/>
        <c:showVertBorder val="1"/>
        <c:showOutline val="1"/>
        <c:showKeys val="1"/>
        <c:txPr>
          <a:bodyPr/>
          <a:lstStyle/>
          <a:p>
            <a:pPr rtl="0">
              <a:defRPr b="1"/>
            </a:pPr>
            <a:endParaRPr lang="en-US"/>
          </a:p>
        </c:txPr>
      </c:dTable>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1600200" y="0"/>
            <a:ext cx="38862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lvl1pPr>
          </a:lstStyle>
          <a:p>
            <a:pPr>
              <a:defRPr/>
            </a:pPr>
            <a:r>
              <a:rPr lang="en-US" dirty="0" smtClean="0"/>
              <a:t>LRRC &amp; CHEMED</a:t>
            </a:r>
            <a:endParaRPr lang="en-US" dirty="0"/>
          </a:p>
        </p:txBody>
      </p:sp>
      <p:sp>
        <p:nvSpPr>
          <p:cNvPr id="53251" name="Rectangle 3"/>
          <p:cNvSpPr>
            <a:spLocks noGrp="1" noChangeArrowheads="1"/>
          </p:cNvSpPr>
          <p:nvPr>
            <p:ph type="dt" sz="quarter" idx="1"/>
          </p:nvPr>
        </p:nvSpPr>
        <p:spPr bwMode="auto">
          <a:xfrm>
            <a:off x="4495801" y="8831580"/>
            <a:ext cx="989013"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A8F1A98F-3F62-42EC-9E8A-8BB3D605CF50}" type="datetimeFigureOut">
              <a:rPr lang="en-US"/>
              <a:pPr>
                <a:defRPr/>
              </a:pPr>
              <a:t>7/26/2011</a:t>
            </a:fld>
            <a:endParaRPr lang="en-US" dirty="0"/>
          </a:p>
        </p:txBody>
      </p:sp>
      <p:sp>
        <p:nvSpPr>
          <p:cNvPr id="53252"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53253" name="Rectangle 5"/>
          <p:cNvSpPr>
            <a:spLocks noGrp="1" noChangeArrowheads="1"/>
          </p:cNvSpPr>
          <p:nvPr>
            <p:ph type="sldNum" sz="quarter" idx="3"/>
          </p:nvPr>
        </p:nvSpPr>
        <p:spPr bwMode="auto">
          <a:xfrm>
            <a:off x="5562601" y="8829967"/>
            <a:ext cx="1293813"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FBA49AD-1A6D-4B06-A904-3ECE38C74C89}" type="slidenum">
              <a:rPr lang="en-US"/>
              <a:pPr>
                <a:defRPr/>
              </a:pPr>
              <a:t>‹#›</a:t>
            </a:fld>
            <a:endParaRPr lang="en-US" dirty="0"/>
          </a:p>
        </p:txBody>
      </p:sp>
    </p:spTree>
    <p:extLst>
      <p:ext uri="{BB962C8B-B14F-4D97-AF65-F5344CB8AC3E}">
        <p14:creationId xmlns:p14="http://schemas.microsoft.com/office/powerpoint/2010/main" val="1737532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vl1pPr>
          </a:lstStyle>
          <a:p>
            <a:pPr>
              <a:defRPr/>
            </a:pPr>
            <a:r>
              <a:rPr lang="en-US" dirty="0" smtClean="0"/>
              <a:t>LRRC &amp; CHEMED</a:t>
            </a: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eaLnBrk="0" hangingPunct="0">
              <a:defRPr sz="1200"/>
            </a:lvl1pPr>
          </a:lstStyle>
          <a:p>
            <a:pPr>
              <a:defRPr/>
            </a:pPr>
            <a:fld id="{984DF9FC-070D-4E50-9634-87624C6BB4DE}" type="datetimeFigureOut">
              <a:rPr lang="en-US"/>
              <a:pPr>
                <a:defRPr/>
              </a:pPr>
              <a:t>7/26/2011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eaLnBrk="0" hangingPunct="0">
              <a:defRPr sz="1200"/>
            </a:lvl1pPr>
          </a:lstStyle>
          <a:p>
            <a:pPr>
              <a:defRPr/>
            </a:pPr>
            <a:fld id="{502A3301-39D3-480F-9BD0-6251C715C894}" type="slidenum">
              <a:rPr lang="en-US"/>
              <a:pPr>
                <a:defRPr/>
              </a:pPr>
              <a:t>‹#›</a:t>
            </a:fld>
            <a:endParaRPr lang="en-US" dirty="0"/>
          </a:p>
        </p:txBody>
      </p:sp>
    </p:spTree>
    <p:extLst>
      <p:ext uri="{BB962C8B-B14F-4D97-AF65-F5344CB8AC3E}">
        <p14:creationId xmlns:p14="http://schemas.microsoft.com/office/powerpoint/2010/main" val="329757878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69A0C0-24C3-4A22-ADB0-A019BB6CBAD2}" type="slidenum">
              <a:rPr lang="en-US" smtClean="0"/>
              <a:pPr/>
              <a:t>1</a:t>
            </a:fld>
            <a:endParaRPr lang="en-US" dirty="0" smtClean="0"/>
          </a:p>
        </p:txBody>
      </p:sp>
      <p:sp>
        <p:nvSpPr>
          <p:cNvPr id="32771" name="Header Placeholder 1"/>
          <p:cNvSpPr>
            <a:spLocks noGrp="1"/>
          </p:cNvSpPr>
          <p:nvPr>
            <p:ph type="hdr" sz="quarter"/>
          </p:nvPr>
        </p:nvSpPr>
        <p:spPr bwMode="auto">
          <a:noFill/>
          <a:ln>
            <a:miter lim="800000"/>
            <a:headEnd/>
            <a:tailEnd/>
          </a:ln>
        </p:spPr>
        <p:txBody>
          <a:bodyPr/>
          <a:lstStyle/>
          <a:p>
            <a:r>
              <a:rPr lang="en-US" dirty="0" smtClean="0"/>
              <a:t>LRRC &amp; CHEMED</a:t>
            </a:r>
          </a:p>
        </p:txBody>
      </p:sp>
      <p:sp>
        <p:nvSpPr>
          <p:cNvPr id="32772" name="Slide Number Placeholder 6"/>
          <p:cNvSpPr txBox="1">
            <a:spLocks noGrp="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6CC1A16E-1248-4F29-91F5-1C8DA1BDF096}" type="slidenum">
              <a:rPr lang="en-US" sz="1200"/>
              <a:pPr algn="r" eaLnBrk="0" hangingPunct="0"/>
              <a:t>1</a:t>
            </a:fld>
            <a:endParaRPr lang="en-US" sz="1200" dirty="0"/>
          </a:p>
        </p:txBody>
      </p:sp>
      <p:sp>
        <p:nvSpPr>
          <p:cNvPr id="32773" name="Rectangle 2"/>
          <p:cNvSpPr>
            <a:spLocks noGrp="1" noRot="1" noChangeAspect="1" noTextEdit="1"/>
          </p:cNvSpPr>
          <p:nvPr>
            <p:ph type="sldImg"/>
          </p:nvPr>
        </p:nvSpPr>
        <p:spPr bwMode="auto">
          <a:noFill/>
          <a:ln>
            <a:solidFill>
              <a:srgbClr val="000000"/>
            </a:solidFill>
            <a:miter lim="800000"/>
            <a:headEnd/>
            <a:tailEnd/>
          </a:ln>
        </p:spPr>
      </p:sp>
      <p:sp>
        <p:nvSpPr>
          <p:cNvPr id="327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30D1D6-44A8-4285-8DB8-BF15F8182DC6}" type="slidenum">
              <a:rPr lang="en-US" smtClean="0"/>
              <a:pPr/>
              <a:t>2</a:t>
            </a:fld>
            <a:endParaRPr lang="en-US" dirty="0" smtClean="0"/>
          </a:p>
        </p:txBody>
      </p:sp>
      <p:sp>
        <p:nvSpPr>
          <p:cNvPr id="33795" name="Header Placeholder 1"/>
          <p:cNvSpPr>
            <a:spLocks noGrp="1"/>
          </p:cNvSpPr>
          <p:nvPr>
            <p:ph type="hdr" sz="quarter"/>
          </p:nvPr>
        </p:nvSpPr>
        <p:spPr bwMode="auto">
          <a:noFill/>
          <a:ln>
            <a:miter lim="800000"/>
            <a:headEnd/>
            <a:tailEnd/>
          </a:ln>
        </p:spPr>
        <p:txBody>
          <a:bodyPr/>
          <a:lstStyle/>
          <a:p>
            <a:r>
              <a:rPr lang="en-US" dirty="0" smtClean="0"/>
              <a:t>LRRC &amp; CHEMED</a:t>
            </a:r>
          </a:p>
        </p:txBody>
      </p:sp>
      <p:sp>
        <p:nvSpPr>
          <p:cNvPr id="33796" name="Slide Number Placeholder 6"/>
          <p:cNvSpPr txBox="1">
            <a:spLocks noGrp="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E180CDE1-1BDE-4529-91DE-01C7E8340A2E}" type="slidenum">
              <a:rPr lang="en-US" sz="1200"/>
              <a:pPr algn="r" eaLnBrk="0" hangingPunct="0"/>
              <a:t>2</a:t>
            </a:fld>
            <a:endParaRPr lang="en-US" sz="1200" dirty="0"/>
          </a:p>
        </p:txBody>
      </p:sp>
      <p:sp>
        <p:nvSpPr>
          <p:cNvPr id="33797" name="Rectangle 2"/>
          <p:cNvSpPr>
            <a:spLocks noGrp="1" noRot="1" noChangeAspect="1" noTextEdit="1"/>
          </p:cNvSpPr>
          <p:nvPr>
            <p:ph type="sldImg"/>
          </p:nvPr>
        </p:nvSpPr>
        <p:spPr bwMode="auto">
          <a:noFill/>
          <a:ln>
            <a:solidFill>
              <a:srgbClr val="000000"/>
            </a:solidFill>
            <a:miter lim="800000"/>
            <a:headEnd/>
            <a:tailEnd/>
          </a:ln>
        </p:spPr>
      </p:sp>
      <p:sp>
        <p:nvSpPr>
          <p:cNvPr id="337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30D1D6-44A8-4285-8DB8-BF15F8182DC6}" type="slidenum">
              <a:rPr lang="en-US" smtClean="0"/>
              <a:pPr/>
              <a:t>3</a:t>
            </a:fld>
            <a:endParaRPr lang="en-US" dirty="0" smtClean="0"/>
          </a:p>
        </p:txBody>
      </p:sp>
      <p:sp>
        <p:nvSpPr>
          <p:cNvPr id="33795" name="Header Placeholder 1"/>
          <p:cNvSpPr>
            <a:spLocks noGrp="1"/>
          </p:cNvSpPr>
          <p:nvPr>
            <p:ph type="hdr" sz="quarter"/>
          </p:nvPr>
        </p:nvSpPr>
        <p:spPr bwMode="auto">
          <a:noFill/>
          <a:ln>
            <a:miter lim="800000"/>
            <a:headEnd/>
            <a:tailEnd/>
          </a:ln>
        </p:spPr>
        <p:txBody>
          <a:bodyPr/>
          <a:lstStyle/>
          <a:p>
            <a:r>
              <a:rPr lang="en-US" dirty="0" smtClean="0"/>
              <a:t>LRRC &amp; CHEMED</a:t>
            </a:r>
          </a:p>
        </p:txBody>
      </p:sp>
      <p:sp>
        <p:nvSpPr>
          <p:cNvPr id="33796" name="Slide Number Placeholder 6"/>
          <p:cNvSpPr txBox="1">
            <a:spLocks noGrp="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E180CDE1-1BDE-4529-91DE-01C7E8340A2E}" type="slidenum">
              <a:rPr lang="en-US" sz="1200"/>
              <a:pPr algn="r" eaLnBrk="0" hangingPunct="0"/>
              <a:t>3</a:t>
            </a:fld>
            <a:endParaRPr lang="en-US" sz="1200" dirty="0"/>
          </a:p>
        </p:txBody>
      </p:sp>
      <p:sp>
        <p:nvSpPr>
          <p:cNvPr id="33797" name="Rectangle 2"/>
          <p:cNvSpPr>
            <a:spLocks noGrp="1" noRot="1" noChangeAspect="1" noTextEdit="1"/>
          </p:cNvSpPr>
          <p:nvPr>
            <p:ph type="sldImg"/>
          </p:nvPr>
        </p:nvSpPr>
        <p:spPr bwMode="auto">
          <a:noFill/>
          <a:ln>
            <a:solidFill>
              <a:srgbClr val="000000"/>
            </a:solidFill>
            <a:miter lim="800000"/>
            <a:headEnd/>
            <a:tailEnd/>
          </a:ln>
        </p:spPr>
      </p:sp>
      <p:sp>
        <p:nvSpPr>
          <p:cNvPr id="337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86CE3-4C9A-4F17-88B3-6C265576BA04}" type="slidenum">
              <a:rPr lang="en-US" smtClean="0"/>
              <a:pPr/>
              <a:t>4</a:t>
            </a:fld>
            <a:endParaRPr lang="en-US" dirty="0" smtClean="0"/>
          </a:p>
        </p:txBody>
      </p:sp>
      <p:sp>
        <p:nvSpPr>
          <p:cNvPr id="34819" name="Header Placeholder 1"/>
          <p:cNvSpPr>
            <a:spLocks noGrp="1"/>
          </p:cNvSpPr>
          <p:nvPr>
            <p:ph type="hdr" sz="quarter"/>
          </p:nvPr>
        </p:nvSpPr>
        <p:spPr bwMode="auto">
          <a:noFill/>
          <a:ln>
            <a:miter lim="800000"/>
            <a:headEnd/>
            <a:tailEnd/>
          </a:ln>
        </p:spPr>
        <p:txBody>
          <a:bodyPr/>
          <a:lstStyle/>
          <a:p>
            <a:r>
              <a:rPr lang="en-US" dirty="0" smtClean="0"/>
              <a:t>LRRC &amp; CHEMED</a:t>
            </a:r>
          </a:p>
        </p:txBody>
      </p:sp>
      <p:sp>
        <p:nvSpPr>
          <p:cNvPr id="34820" name="Slide Number Placeholder 6"/>
          <p:cNvSpPr txBox="1">
            <a:spLocks noGrp="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AA48D069-758C-4FBE-A1F1-F07EFC19A80D}" type="slidenum">
              <a:rPr lang="en-US" sz="1200"/>
              <a:pPr algn="r" eaLnBrk="0" hangingPunct="0"/>
              <a:t>4</a:t>
            </a:fld>
            <a:endParaRPr lang="en-US" sz="1200" dirty="0"/>
          </a:p>
        </p:txBody>
      </p:sp>
      <p:sp>
        <p:nvSpPr>
          <p:cNvPr id="34821" name="Slide Image Placeholder 1"/>
          <p:cNvSpPr>
            <a:spLocks noGrp="1" noRot="1" noChangeAspect="1" noTextEdit="1"/>
          </p:cNvSpPr>
          <p:nvPr>
            <p:ph type="sldImg"/>
          </p:nvPr>
        </p:nvSpPr>
        <p:spPr bwMode="auto">
          <a:noFill/>
          <a:ln>
            <a:solidFill>
              <a:srgbClr val="000000"/>
            </a:solidFill>
            <a:miter lim="800000"/>
            <a:headEnd/>
            <a:tailEnd/>
          </a:ln>
        </p:spPr>
      </p:sp>
      <p:sp>
        <p:nvSpPr>
          <p:cNvPr id="348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3" name="Slide Number Placeholder 3"/>
          <p:cNvSpPr txBox="1">
            <a:spLocks noGrp="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BB2B48A2-2785-41DE-94DB-699B3DD1C470}" type="slidenum">
              <a:rPr lang="en-US" sz="1200"/>
              <a:pPr algn="r" eaLnBrk="0" hangingPunct="0"/>
              <a:t>4</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should include CHEMED data</a:t>
            </a:r>
          </a:p>
        </p:txBody>
      </p:sp>
      <p:sp>
        <p:nvSpPr>
          <p:cNvPr id="37892" name="Header Placeholder 3"/>
          <p:cNvSpPr>
            <a:spLocks noGrp="1"/>
          </p:cNvSpPr>
          <p:nvPr>
            <p:ph type="hdr" sz="quarter"/>
          </p:nvPr>
        </p:nvSpPr>
        <p:spPr bwMode="auto">
          <a:noFill/>
          <a:ln>
            <a:miter lim="800000"/>
            <a:headEnd/>
            <a:tailEnd/>
          </a:ln>
        </p:spPr>
        <p:txBody>
          <a:bodyPr/>
          <a:lstStyle/>
          <a:p>
            <a:r>
              <a:rPr lang="en-US" dirty="0" smtClean="0"/>
              <a:t>LRRC &amp; CHEMED</a:t>
            </a:r>
          </a:p>
        </p:txBody>
      </p:sp>
      <p:sp>
        <p:nvSpPr>
          <p:cNvPr id="37893"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AA503D-CF08-4BBC-8BEB-21C75E1943AB}" type="slidenum">
              <a:rPr lang="en-US" smtClean="0"/>
              <a:pPr/>
              <a:t>6</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hangingPunct="0">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F5163A90-0BCA-4A34-89D6-501640D87960}" type="datetimeFigureOut">
              <a:rPr lang="en-US"/>
              <a:pPr>
                <a:defRPr/>
              </a:pPr>
              <a:t>7/26/2011</a:t>
            </a:fld>
            <a:endParaRPr lang="en-US" dirty="0"/>
          </a:p>
        </p:txBody>
      </p:sp>
      <p:sp>
        <p:nvSpPr>
          <p:cNvPr id="6" name="Footer Placeholder 1"/>
          <p:cNvSpPr>
            <a:spLocks noGrp="1"/>
          </p:cNvSpPr>
          <p:nvPr>
            <p:ph type="ftr" sz="quarter" idx="11"/>
          </p:nvPr>
        </p:nvSpPr>
        <p:spPr/>
        <p:txBody>
          <a:bodyPr/>
          <a:lstStyle>
            <a:lvl1pPr>
              <a:defRPr/>
            </a:lvl1pPr>
          </a:lstStyle>
          <a:p>
            <a:pPr>
              <a:defRPr/>
            </a:pPr>
            <a:endParaRPr lang="en-US" dirty="0"/>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8BE142AA-B582-465B-B89B-5E94087B6D2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19C49033-B31F-409C-BB30-8F141362F827}" type="datetimeFigureOut">
              <a:rPr lang="en-US"/>
              <a:pPr>
                <a:defRPr/>
              </a:pPr>
              <a:t>7/26/2011</a:t>
            </a:fld>
            <a:endParaRPr lang="en-US" dirty="0"/>
          </a:p>
        </p:txBody>
      </p:sp>
      <p:sp>
        <p:nvSpPr>
          <p:cNvPr id="5" name="Footer Placeholder 27"/>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77680AC1-53BF-477C-9489-9D5ACBC537F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FFE2599E-617A-4557-8103-34D2082A7052}" type="datetimeFigureOut">
              <a:rPr lang="en-US"/>
              <a:pPr>
                <a:defRPr/>
              </a:pPr>
              <a:t>7/26/2011</a:t>
            </a:fld>
            <a:endParaRPr lang="en-US" dirty="0"/>
          </a:p>
        </p:txBody>
      </p:sp>
      <p:sp>
        <p:nvSpPr>
          <p:cNvPr id="5" name="Footer Placeholder 27"/>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46DD5E99-0F0C-4D99-97CB-1466285109B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5" descr="Chemed-logo"/>
          <p:cNvPicPr>
            <a:picLocks noChangeAspect="1"/>
          </p:cNvPicPr>
          <p:nvPr userDrawn="1"/>
        </p:nvPicPr>
        <p:blipFill>
          <a:blip r:embed="rId2" cstate="print">
            <a:clrChange>
              <a:clrFrom>
                <a:srgbClr val="FDFDFD"/>
              </a:clrFrom>
              <a:clrTo>
                <a:srgbClr val="FDFDFD">
                  <a:alpha val="0"/>
                </a:srgbClr>
              </a:clrTo>
            </a:clrChange>
            <a:duotone>
              <a:schemeClr val="bg2">
                <a:shade val="45000"/>
                <a:satMod val="135000"/>
              </a:schemeClr>
              <a:prstClr val="white"/>
            </a:duotone>
            <a:lum bright="20000" contrast="-10000"/>
          </a:blip>
          <a:srcRect l="37198" r="36792" b="56366"/>
          <a:stretch>
            <a:fillRect/>
          </a:stretch>
        </p:blipFill>
        <p:spPr bwMode="auto">
          <a:xfrm>
            <a:off x="1676400" y="1228954"/>
            <a:ext cx="5902284" cy="5171846"/>
          </a:xfrm>
          <a:prstGeom prst="rect">
            <a:avLst/>
          </a:prstGeom>
          <a:noFill/>
          <a:ln w="9525">
            <a:noFill/>
            <a:miter lim="800000"/>
            <a:headEnd/>
            <a:tailEnd/>
          </a:ln>
        </p:spPr>
      </p:pic>
      <p:pic>
        <p:nvPicPr>
          <p:cNvPr id="3" name="Picture 2" descr="LRRC logo 200x7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2800" y="290720"/>
            <a:ext cx="1651000" cy="699880"/>
          </a:xfrm>
          <a:prstGeom prst="rect">
            <a:avLst/>
          </a:prstGeom>
          <a:noFill/>
          <a:ln w="9525">
            <a:noFill/>
            <a:miter lim="800000"/>
            <a:headEnd/>
            <a:tailEnd/>
          </a:ln>
        </p:spPr>
      </p:pic>
      <p:sp>
        <p:nvSpPr>
          <p:cNvPr id="4" name="Rectangle 3"/>
          <p:cNvSpPr/>
          <p:nvPr userDrawn="1"/>
        </p:nvSpPr>
        <p:spPr>
          <a:xfrm>
            <a:off x="228600" y="152400"/>
            <a:ext cx="8686800" cy="65532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hangingPunct="0">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E8D5FCB7-9B4F-4B6D-836F-7EEE8C69CBA5}" type="datetimeFigureOut">
              <a:rPr lang="en-US"/>
              <a:pPr>
                <a:defRPr/>
              </a:pPr>
              <a:t>7/26/2011</a:t>
            </a:fld>
            <a:endParaRPr lang="en-US" dirty="0"/>
          </a:p>
        </p:txBody>
      </p:sp>
      <p:sp>
        <p:nvSpPr>
          <p:cNvPr id="7" name="Footer Placeholder 10"/>
          <p:cNvSpPr>
            <a:spLocks noGrp="1"/>
          </p:cNvSpPr>
          <p:nvPr>
            <p:ph type="ftr" sz="quarter" idx="11"/>
          </p:nvPr>
        </p:nvSpPr>
        <p:spPr/>
        <p:txBody>
          <a:bodyPr/>
          <a:lstStyle>
            <a:lvl1pPr>
              <a:defRPr/>
            </a:lvl1pPr>
          </a:lstStyle>
          <a:p>
            <a:pPr>
              <a:defRPr/>
            </a:pPr>
            <a:endParaRPr lang="en-US" dirty="0"/>
          </a:p>
        </p:txBody>
      </p:sp>
      <p:sp>
        <p:nvSpPr>
          <p:cNvPr id="9" name="Slide Number Placeholder 15"/>
          <p:cNvSpPr>
            <a:spLocks noGrp="1"/>
          </p:cNvSpPr>
          <p:nvPr>
            <p:ph type="sldNum" sz="quarter" idx="12"/>
          </p:nvPr>
        </p:nvSpPr>
        <p:spPr/>
        <p:txBody>
          <a:bodyPr/>
          <a:lstStyle>
            <a:lvl1pPr>
              <a:defRPr/>
            </a:lvl1pPr>
          </a:lstStyle>
          <a:p>
            <a:pPr>
              <a:defRPr/>
            </a:pPr>
            <a:fld id="{61FB9C1B-84C7-40AA-8E68-AC966411112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71A3D91F-8D2C-4C62-BCC6-87A929060776}" type="datetimeFigureOut">
              <a:rPr lang="en-US"/>
              <a:pPr>
                <a:defRPr/>
              </a:pPr>
              <a:t>7/26/2011</a:t>
            </a:fld>
            <a:endParaRPr lang="en-US" dirty="0"/>
          </a:p>
        </p:txBody>
      </p:sp>
      <p:sp>
        <p:nvSpPr>
          <p:cNvPr id="6" name="Footer Placeholder 27"/>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7B7F5BA8-CCA7-4FDB-9DFD-2D1BB6E152D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hangingPunct="0">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144CB4B3-20DC-4358-954D-1B5D408290DB}" type="datetimeFigureOut">
              <a:rPr lang="en-US"/>
              <a:pPr>
                <a:defRPr/>
              </a:pPr>
              <a:t>7/26/2011</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A5C9B404-8393-48E9-A8D9-9EC5696EE5A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98825938-CEBD-4E15-9EDC-B0F32D8679A0}" type="datetimeFigureOut">
              <a:rPr lang="en-US"/>
              <a:pPr>
                <a:defRPr/>
              </a:pPr>
              <a:t>7/26/2011</a:t>
            </a:fld>
            <a:endParaRPr lang="en-US" dirty="0"/>
          </a:p>
        </p:txBody>
      </p:sp>
      <p:sp>
        <p:nvSpPr>
          <p:cNvPr id="4" name="Footer Placeholder 27"/>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2052C39A-C5FF-4B99-BB2D-965B9EAD0F0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
          <p:cNvSpPr>
            <a:spLocks noGrp="1"/>
          </p:cNvSpPr>
          <p:nvPr>
            <p:ph type="dt" sz="half" idx="10"/>
          </p:nvPr>
        </p:nvSpPr>
        <p:spPr/>
        <p:txBody>
          <a:bodyPr/>
          <a:lstStyle>
            <a:lvl1pPr>
              <a:defRPr/>
            </a:lvl1pPr>
          </a:lstStyle>
          <a:p>
            <a:pPr>
              <a:defRPr/>
            </a:pPr>
            <a:fld id="{1CD64400-A727-4EA2-910F-72EC96320CE0}" type="datetimeFigureOut">
              <a:rPr lang="en-US"/>
              <a:pPr>
                <a:defRPr/>
              </a:pPr>
              <a:t>7/26/2011</a:t>
            </a:fld>
            <a:endParaRPr lang="en-US" dirty="0"/>
          </a:p>
        </p:txBody>
      </p:sp>
      <p:sp>
        <p:nvSpPr>
          <p:cNvPr id="3" name="Footer Placeholder 27"/>
          <p:cNvSpPr>
            <a:spLocks noGrp="1"/>
          </p:cNvSpPr>
          <p:nvPr>
            <p:ph type="ftr" sz="quarter" idx="11"/>
          </p:nvPr>
        </p:nvSpPr>
        <p:spPr/>
        <p:txBody>
          <a:bodyPr/>
          <a:lstStyle>
            <a:lvl1pPr>
              <a:defRPr/>
            </a:lvl1pPr>
          </a:lstStyle>
          <a:p>
            <a:pPr>
              <a:defRPr/>
            </a:pPr>
            <a:endParaRPr lang="en-US" dirty="0"/>
          </a:p>
        </p:txBody>
      </p:sp>
      <p:sp>
        <p:nvSpPr>
          <p:cNvPr id="4" name="Slide Number Placeholder 4"/>
          <p:cNvSpPr>
            <a:spLocks noGrp="1"/>
          </p:cNvSpPr>
          <p:nvPr>
            <p:ph type="sldNum" sz="quarter" idx="12"/>
          </p:nvPr>
        </p:nvSpPr>
        <p:spPr/>
        <p:txBody>
          <a:bodyPr/>
          <a:lstStyle>
            <a:lvl1pPr>
              <a:defRPr/>
            </a:lvl1pPr>
          </a:lstStyle>
          <a:p>
            <a:pPr>
              <a:defRPr/>
            </a:pPr>
            <a:fld id="{FCD5D782-5B8F-4C32-8B4D-54CE0256D33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hangingPunct="0">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A462C0D6-9D48-4A96-8C10-97F2B077E8D3}" type="datetimeFigureOut">
              <a:rPr lang="en-US"/>
              <a:pPr>
                <a:defRPr/>
              </a:pPr>
              <a:t>7/26/2011</a:t>
            </a:fld>
            <a:endParaRPr lang="en-US" dirty="0"/>
          </a:p>
        </p:txBody>
      </p:sp>
      <p:sp>
        <p:nvSpPr>
          <p:cNvPr id="7" name="Footer Placeholder 28"/>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8FEE386D-7EE3-46BB-AECF-8D18A3F9B25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0"/>
          <p:cNvSpPr>
            <a:spLocks noGrp="1"/>
          </p:cNvSpPr>
          <p:nvPr>
            <p:ph type="dt" sz="half" idx="10"/>
          </p:nvPr>
        </p:nvSpPr>
        <p:spPr/>
        <p:txBody>
          <a:bodyPr/>
          <a:lstStyle>
            <a:lvl1pPr>
              <a:defRPr/>
            </a:lvl1pPr>
          </a:lstStyle>
          <a:p>
            <a:pPr>
              <a:defRPr/>
            </a:pPr>
            <a:fld id="{E8759D3D-0682-458C-BF19-E4A9122420A6}" type="datetimeFigureOut">
              <a:rPr lang="en-US"/>
              <a:pPr>
                <a:defRPr/>
              </a:pPr>
              <a:t>7/26/2011</a:t>
            </a:fld>
            <a:endParaRPr lang="en-US" dirty="0"/>
          </a:p>
        </p:txBody>
      </p:sp>
      <p:sp>
        <p:nvSpPr>
          <p:cNvPr id="6" name="Footer Placeholder 27"/>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963B7957-AE3D-4293-A306-81C2EB66A50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0000"/>
            <a:duotone>
              <a:schemeClr val="bg2">
                <a:shade val="30000"/>
                <a:satMod val="455000"/>
              </a:schemeClr>
              <a:schemeClr val="bg2">
                <a:tint val="95000"/>
                <a:satMod val="120000"/>
              </a:schemeClr>
            </a:duotone>
            <a:lum/>
          </a:blip>
          <a:srcRect/>
          <a:stretch>
            <a:fillRect l="3000" t="3000" r="3000" b="3000"/>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hangingPunct="0">
              <a:defRPr/>
            </a:pPr>
            <a:endParaRPr lang="en-US" dirty="0"/>
          </a:p>
        </p:txBody>
      </p:sp>
      <p:sp>
        <p:nvSpPr>
          <p:cNvPr id="8"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4BF6472C-EDEB-4FA1-BC4E-71C3E3D181AA}" type="datetimeFigureOut">
              <a:rPr lang="en-US"/>
              <a:pPr>
                <a:defRPr/>
              </a:pPr>
              <a:t>7/26/2011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9BA8C577-5BEC-4B46-B225-008CF4F71F49}" type="slidenum">
              <a:rPr lang="en-US"/>
              <a:pPr>
                <a:defRPr/>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hangingPunct="0">
              <a:defRPr/>
            </a:pPr>
            <a:endParaRPr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hangingPunct="0">
              <a:defRPr/>
            </a:pPr>
            <a:endParaRPr lang="en-US" dirty="0"/>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78" r:id="rId4"/>
    <p:sldLayoutId id="2147483887" r:id="rId5"/>
    <p:sldLayoutId id="2147483879" r:id="rId6"/>
    <p:sldLayoutId id="2147483880" r:id="rId7"/>
    <p:sldLayoutId id="2147483888" r:id="rId8"/>
    <p:sldLayoutId id="2147483881" r:id="rId9"/>
    <p:sldLayoutId id="2147483882" r:id="rId10"/>
    <p:sldLayoutId id="21474838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600">
                                          <p:stCondLst>
                                            <p:cond delay="0"/>
                                          </p:stCondLst>
                                        </p:cTn>
                                        <p:tgtEl>
                                          <p:spTgt spid="10"/>
                                        </p:tgtEl>
                                      </p:cBhvr>
                                    </p:animEffect>
                                    <p:anim calcmode="lin" valueType="num">
                                      <p:cBhvr>
                                        <p:cTn id="8" dur="600" fill="hold">
                                          <p:stCondLst>
                                            <p:cond delay="0"/>
                                          </p:stCondLst>
                                        </p:cTn>
                                        <p:tgtEl>
                                          <p:spTgt spid="1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slide(fromBottom)">
                                      <p:cBhvr>
                                        <p:cTn id="15" dur="500">
                                          <p:stCondLst>
                                            <p:cond delay="0"/>
                                          </p:stCondLst>
                                        </p:cTn>
                                        <p:tgtEl>
                                          <p:spTgt spid="8">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slide(fromBottom)">
                                      <p:cBhvr>
                                        <p:cTn id="18" dur="500">
                                          <p:stCondLst>
                                            <p:cond delay="0"/>
                                          </p:stCondLst>
                                        </p:cTn>
                                        <p:tgtEl>
                                          <p:spTgt spid="8">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slide(fromBottom)">
                                      <p:cBhvr>
                                        <p:cTn id="21" dur="500">
                                          <p:stCondLst>
                                            <p:cond delay="0"/>
                                          </p:stCondLst>
                                        </p:cTn>
                                        <p:tgtEl>
                                          <p:spTgt spid="8">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slide(fromBottom)">
                                      <p:cBhvr>
                                        <p:cTn id="24" dur="500">
                                          <p:stCondLst>
                                            <p:cond delay="0"/>
                                          </p:stCondLst>
                                        </p:cTn>
                                        <p:tgtEl>
                                          <p:spTgt spid="8">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slide(fromBottom)">
                                      <p:cBhvr>
                                        <p:cTn id="27" dur="500">
                                          <p:stCondLst>
                                            <p:cond delay="0"/>
                                          </p:stCondLst>
                                        </p:cTn>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228600" y="152400"/>
            <a:ext cx="8686800" cy="655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pic>
        <p:nvPicPr>
          <p:cNvPr id="422918" name="Picture 6" descr="LRRC logo 200x7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65600" y="1873250"/>
            <a:ext cx="2844800" cy="1206500"/>
          </a:xfrm>
          <a:prstGeom prst="rect">
            <a:avLst/>
          </a:prstGeom>
          <a:noFill/>
          <a:ln w="9525">
            <a:noFill/>
            <a:miter lim="800000"/>
            <a:headEnd/>
            <a:tailEnd/>
          </a:ln>
        </p:spPr>
      </p:pic>
      <p:sp>
        <p:nvSpPr>
          <p:cNvPr id="422922" name="Text Box 10"/>
          <p:cNvSpPr txBox="1">
            <a:spLocks noChangeArrowheads="1"/>
          </p:cNvSpPr>
          <p:nvPr/>
        </p:nvSpPr>
        <p:spPr bwMode="auto">
          <a:xfrm>
            <a:off x="533400" y="5638800"/>
            <a:ext cx="3954993" cy="646331"/>
          </a:xfrm>
          <a:prstGeom prst="rect">
            <a:avLst/>
          </a:prstGeom>
          <a:noFill/>
          <a:ln w="9525">
            <a:noFill/>
            <a:miter lim="800000"/>
            <a:headEnd/>
            <a:tailEnd/>
          </a:ln>
        </p:spPr>
        <p:txBody>
          <a:bodyPr wrap="none">
            <a:spAutoFit/>
          </a:bodyPr>
          <a:lstStyle/>
          <a:p>
            <a:pPr eaLnBrk="0" hangingPunct="0"/>
            <a:r>
              <a:rPr lang="en-US" dirty="0" smtClean="0"/>
              <a:t>212 SECOND STREET, SUITE 204 </a:t>
            </a:r>
            <a:endParaRPr lang="en-US" dirty="0"/>
          </a:p>
          <a:p>
            <a:pPr eaLnBrk="0" hangingPunct="0"/>
            <a:r>
              <a:rPr lang="en-US" dirty="0" smtClean="0"/>
              <a:t>LAKEWOOD, </a:t>
            </a:r>
            <a:r>
              <a:rPr lang="en-US" dirty="0"/>
              <a:t>NEW JERSEY 08701</a:t>
            </a:r>
          </a:p>
        </p:txBody>
      </p:sp>
      <p:sp>
        <p:nvSpPr>
          <p:cNvPr id="9" name="Rectangle 8"/>
          <p:cNvSpPr/>
          <p:nvPr/>
        </p:nvSpPr>
        <p:spPr>
          <a:xfrm>
            <a:off x="609600" y="3743980"/>
            <a:ext cx="7848600" cy="584775"/>
          </a:xfrm>
          <a:prstGeom prst="rect">
            <a:avLst/>
          </a:prstGeom>
          <a:noFill/>
        </p:spPr>
        <p:txBody>
          <a:bodyPr>
            <a:spAutoFit/>
          </a:bodyPr>
          <a:lstStyle/>
          <a:p>
            <a:pPr algn="ctr" eaLnBrk="0" hangingPunct="0">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Lakewood Resource &amp; Referral Center</a:t>
            </a:r>
          </a:p>
        </p:txBody>
      </p:sp>
      <p:pic>
        <p:nvPicPr>
          <p:cNvPr id="7" name="Picture 6"/>
          <p:cNvPicPr/>
          <p:nvPr/>
        </p:nvPicPr>
        <p:blipFill>
          <a:blip r:embed="rId4" cstate="print"/>
          <a:stretch>
            <a:fillRect/>
          </a:stretch>
        </p:blipFill>
        <p:spPr bwMode="auto">
          <a:xfrm>
            <a:off x="685800" y="1143000"/>
            <a:ext cx="3464506" cy="25908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422922"/>
                                        </p:tgtEl>
                                        <p:attrNameLst>
                                          <p:attrName>style.visibility</p:attrName>
                                        </p:attrNameLst>
                                      </p:cBhvr>
                                      <p:to>
                                        <p:strVal val="visible"/>
                                      </p:to>
                                    </p:set>
                                    <p:anim calcmode="lin" valueType="num">
                                      <p:cBhvr additive="base">
                                        <p:cTn id="12" dur="500" fill="hold"/>
                                        <p:tgtEl>
                                          <p:spTgt spid="422922"/>
                                        </p:tgtEl>
                                        <p:attrNameLst>
                                          <p:attrName>ppt_x</p:attrName>
                                        </p:attrNameLst>
                                      </p:cBhvr>
                                      <p:tavLst>
                                        <p:tav tm="0">
                                          <p:val>
                                            <p:strVal val="#ppt_x"/>
                                          </p:val>
                                        </p:tav>
                                        <p:tav tm="100000">
                                          <p:val>
                                            <p:strVal val="#ppt_x"/>
                                          </p:val>
                                        </p:tav>
                                      </p:tavLst>
                                    </p:anim>
                                    <p:anim calcmode="lin" valueType="num">
                                      <p:cBhvr additive="base">
                                        <p:cTn id="13" dur="500" fill="hold"/>
                                        <p:tgtEl>
                                          <p:spTgt spid="422922"/>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422918"/>
                                        </p:tgtEl>
                                        <p:attrNameLst>
                                          <p:attrName>style.visibility</p:attrName>
                                        </p:attrNameLst>
                                      </p:cBhvr>
                                      <p:to>
                                        <p:strVal val="visible"/>
                                      </p:to>
                                    </p:set>
                                    <p:anim calcmode="lin" valueType="num">
                                      <p:cBhvr additive="base">
                                        <p:cTn id="17" dur="500" fill="hold"/>
                                        <p:tgtEl>
                                          <p:spTgt spid="422918"/>
                                        </p:tgtEl>
                                        <p:attrNameLst>
                                          <p:attrName>ppt_x</p:attrName>
                                        </p:attrNameLst>
                                      </p:cBhvr>
                                      <p:tavLst>
                                        <p:tav tm="0">
                                          <p:val>
                                            <p:strVal val="#ppt_x"/>
                                          </p:val>
                                        </p:tav>
                                        <p:tav tm="100000">
                                          <p:val>
                                            <p:strVal val="#ppt_x"/>
                                          </p:val>
                                        </p:tav>
                                      </p:tavLst>
                                    </p:anim>
                                    <p:anim calcmode="lin" valueType="num">
                                      <p:cBhvr additive="base">
                                        <p:cTn id="18" dur="500" fill="hold"/>
                                        <p:tgtEl>
                                          <p:spTgt spid="422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2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3154" name="Rectangle 2"/>
          <p:cNvSpPr>
            <a:spLocks noGrp="1" noChangeArrowheads="1"/>
          </p:cNvSpPr>
          <p:nvPr>
            <p:ph type="title" idx="4294967295"/>
          </p:nvPr>
        </p:nvSpPr>
        <p:spPr>
          <a:xfrm>
            <a:off x="228600" y="228600"/>
            <a:ext cx="8686800" cy="838200"/>
          </a:xfrm>
        </p:spPr>
        <p:txBody>
          <a:bodyPr/>
          <a:lstStyle/>
          <a:p>
            <a:pPr eaLnBrk="1" fontAlgn="auto" hangingPunct="1">
              <a:spcAft>
                <a:spcPts val="0"/>
              </a:spcAft>
              <a:defRPr/>
            </a:pPr>
            <a:r>
              <a:rPr lang="en-US" dirty="0" smtClean="0"/>
              <a:t>HEALTHCARE PROGRAMS</a:t>
            </a:r>
          </a:p>
        </p:txBody>
      </p:sp>
      <p:sp>
        <p:nvSpPr>
          <p:cNvPr id="433155" name="Rectangle 3"/>
          <p:cNvSpPr>
            <a:spLocks noGrp="1" noChangeArrowheads="1"/>
          </p:cNvSpPr>
          <p:nvPr>
            <p:ph idx="4294967295"/>
          </p:nvPr>
        </p:nvSpPr>
        <p:spPr>
          <a:xfrm>
            <a:off x="533400" y="2438400"/>
            <a:ext cx="7086600" cy="2514600"/>
          </a:xfrm>
        </p:spPr>
        <p:txBody>
          <a:bodyPr/>
          <a:lstStyle/>
          <a:p>
            <a:pPr eaLnBrk="1" hangingPunct="1">
              <a:lnSpc>
                <a:spcPct val="120000"/>
              </a:lnSpc>
              <a:buFont typeface="Courier New" pitchFamily="49" charset="0"/>
              <a:buChar char="o"/>
            </a:pPr>
            <a:r>
              <a:rPr lang="en-US" sz="2400" b="1" dirty="0" smtClean="0">
                <a:latin typeface="+mj-lt"/>
              </a:rPr>
              <a:t>NJ FAMILY CARE ALL STATE &amp; COUNTY PLANS</a:t>
            </a:r>
          </a:p>
          <a:p>
            <a:pPr eaLnBrk="1" hangingPunct="1">
              <a:lnSpc>
                <a:spcPct val="120000"/>
              </a:lnSpc>
              <a:buFont typeface="Courier New" pitchFamily="49" charset="0"/>
              <a:buChar char="o"/>
            </a:pPr>
            <a:r>
              <a:rPr lang="en-US" sz="2400" b="1" dirty="0" smtClean="0">
                <a:latin typeface="+mj-lt"/>
              </a:rPr>
              <a:t>MEDICAID / MEDICARE PLANS</a:t>
            </a:r>
          </a:p>
          <a:p>
            <a:pPr eaLnBrk="1" hangingPunct="1">
              <a:lnSpc>
                <a:spcPct val="120000"/>
              </a:lnSpc>
              <a:buFont typeface="Courier New" pitchFamily="49" charset="0"/>
              <a:buChar char="o"/>
            </a:pPr>
            <a:r>
              <a:rPr lang="en-US" sz="2400" b="1" dirty="0" smtClean="0">
                <a:latin typeface="+mj-lt"/>
              </a:rPr>
              <a:t>CDC  VACCINE PROGRAM</a:t>
            </a:r>
          </a:p>
          <a:p>
            <a:pPr eaLnBrk="1" hangingPunct="1">
              <a:lnSpc>
                <a:spcPct val="120000"/>
              </a:lnSpc>
              <a:buFont typeface="Courier New" pitchFamily="49" charset="0"/>
              <a:buChar char="o"/>
            </a:pPr>
            <a:r>
              <a:rPr lang="en-US" sz="2400" b="1" dirty="0" smtClean="0">
                <a:latin typeface="+mj-lt"/>
              </a:rPr>
              <a:t>PRESCRIPTION ASSISTANCE                                    </a:t>
            </a:r>
          </a:p>
        </p:txBody>
      </p:sp>
      <p:pic>
        <p:nvPicPr>
          <p:cNvPr id="21513" name="Picture 9" descr="MPj04093570000[1]"/>
          <p:cNvPicPr>
            <a:picLocks noChangeAspect="1" noChangeArrowheads="1"/>
          </p:cNvPicPr>
          <p:nvPr/>
        </p:nvPicPr>
        <p:blipFill>
          <a:blip r:embed="rId2" cstate="print"/>
          <a:srcRect/>
          <a:stretch>
            <a:fillRect/>
          </a:stretch>
        </p:blipFill>
        <p:spPr bwMode="auto">
          <a:xfrm>
            <a:off x="6984096" y="2362200"/>
            <a:ext cx="1474104" cy="2209800"/>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33154"/>
                                        </p:tgtEl>
                                        <p:attrNameLst>
                                          <p:attrName>style.visibility</p:attrName>
                                        </p:attrNameLst>
                                      </p:cBhvr>
                                      <p:to>
                                        <p:strVal val="visible"/>
                                      </p:to>
                                    </p:set>
                                    <p:animEffect transition="in" filter="fade">
                                      <p:cBhvr>
                                        <p:cTn id="7" dur="1000"/>
                                        <p:tgtEl>
                                          <p:spTgt spid="433154"/>
                                        </p:tgtEl>
                                      </p:cBhvr>
                                    </p:animEffect>
                                    <p:anim calcmode="lin" valueType="num">
                                      <p:cBhvr>
                                        <p:cTn id="8" dur="1000" fill="hold"/>
                                        <p:tgtEl>
                                          <p:spTgt spid="433154"/>
                                        </p:tgtEl>
                                        <p:attrNameLst>
                                          <p:attrName>ppt_x</p:attrName>
                                        </p:attrNameLst>
                                      </p:cBhvr>
                                      <p:tavLst>
                                        <p:tav tm="0">
                                          <p:val>
                                            <p:strVal val="#ppt_x"/>
                                          </p:val>
                                        </p:tav>
                                        <p:tav tm="100000">
                                          <p:val>
                                            <p:strVal val="#ppt_x"/>
                                          </p:val>
                                        </p:tav>
                                      </p:tavLst>
                                    </p:anim>
                                    <p:anim calcmode="lin" valueType="num">
                                      <p:cBhvr>
                                        <p:cTn id="9" dur="898" decel="100000" fill="hold"/>
                                        <p:tgtEl>
                                          <p:spTgt spid="43315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3315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33155">
                                            <p:txEl>
                                              <p:pRg st="0" end="0"/>
                                            </p:txEl>
                                          </p:spTgt>
                                        </p:tgtEl>
                                        <p:attrNameLst>
                                          <p:attrName>style.visibility</p:attrName>
                                        </p:attrNameLst>
                                      </p:cBhvr>
                                      <p:to>
                                        <p:strVal val="visible"/>
                                      </p:to>
                                    </p:set>
                                    <p:animEffect transition="in" filter="fade">
                                      <p:cBhvr>
                                        <p:cTn id="14" dur="1000"/>
                                        <p:tgtEl>
                                          <p:spTgt spid="433155">
                                            <p:txEl>
                                              <p:pRg st="0" end="0"/>
                                            </p:txEl>
                                          </p:spTgt>
                                        </p:tgtEl>
                                      </p:cBhvr>
                                    </p:animEffect>
                                    <p:anim calcmode="lin" valueType="num">
                                      <p:cBhvr>
                                        <p:cTn id="15" dur="1000" fill="hold"/>
                                        <p:tgtEl>
                                          <p:spTgt spid="433155">
                                            <p:txEl>
                                              <p:pRg st="0" end="0"/>
                                            </p:txEl>
                                          </p:spTgt>
                                        </p:tgtEl>
                                        <p:attrNameLst>
                                          <p:attrName>ppt_x</p:attrName>
                                        </p:attrNameLst>
                                      </p:cBhvr>
                                      <p:tavLst>
                                        <p:tav tm="0">
                                          <p:val>
                                            <p:strVal val="#ppt_x"/>
                                          </p:val>
                                        </p:tav>
                                        <p:tav tm="100000">
                                          <p:val>
                                            <p:strVal val="#ppt_x"/>
                                          </p:val>
                                        </p:tav>
                                      </p:tavLst>
                                    </p:anim>
                                    <p:anim calcmode="lin" valueType="num">
                                      <p:cBhvr>
                                        <p:cTn id="16" dur="898" decel="100000" fill="hold"/>
                                        <p:tgtEl>
                                          <p:spTgt spid="433155">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898"/>
                                          </p:stCondLst>
                                        </p:cTn>
                                        <p:tgtEl>
                                          <p:spTgt spid="433155">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33155">
                                            <p:txEl>
                                              <p:pRg st="1" end="1"/>
                                            </p:txEl>
                                          </p:spTgt>
                                        </p:tgtEl>
                                        <p:attrNameLst>
                                          <p:attrName>style.visibility</p:attrName>
                                        </p:attrNameLst>
                                      </p:cBhvr>
                                      <p:to>
                                        <p:strVal val="visible"/>
                                      </p:to>
                                    </p:set>
                                    <p:animEffect transition="in" filter="fade">
                                      <p:cBhvr>
                                        <p:cTn id="21" dur="1000"/>
                                        <p:tgtEl>
                                          <p:spTgt spid="433155">
                                            <p:txEl>
                                              <p:pRg st="1" end="1"/>
                                            </p:txEl>
                                          </p:spTgt>
                                        </p:tgtEl>
                                      </p:cBhvr>
                                    </p:animEffect>
                                    <p:anim calcmode="lin" valueType="num">
                                      <p:cBhvr>
                                        <p:cTn id="22" dur="1000" fill="hold"/>
                                        <p:tgtEl>
                                          <p:spTgt spid="433155">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433155">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433155">
                                            <p:txEl>
                                              <p:pRg st="1" end="1"/>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433155">
                                            <p:txEl>
                                              <p:pRg st="2" end="2"/>
                                            </p:txEl>
                                          </p:spTgt>
                                        </p:tgtEl>
                                        <p:attrNameLst>
                                          <p:attrName>style.visibility</p:attrName>
                                        </p:attrNameLst>
                                      </p:cBhvr>
                                      <p:to>
                                        <p:strVal val="visible"/>
                                      </p:to>
                                    </p:set>
                                    <p:animEffect transition="in" filter="fade">
                                      <p:cBhvr>
                                        <p:cTn id="28" dur="1000"/>
                                        <p:tgtEl>
                                          <p:spTgt spid="433155">
                                            <p:txEl>
                                              <p:pRg st="2" end="2"/>
                                            </p:txEl>
                                          </p:spTgt>
                                        </p:tgtEl>
                                      </p:cBhvr>
                                    </p:animEffect>
                                    <p:anim calcmode="lin" valueType="num">
                                      <p:cBhvr>
                                        <p:cTn id="29" dur="1000" fill="hold"/>
                                        <p:tgtEl>
                                          <p:spTgt spid="433155">
                                            <p:txEl>
                                              <p:pRg st="2" end="2"/>
                                            </p:txEl>
                                          </p:spTgt>
                                        </p:tgtEl>
                                        <p:attrNameLst>
                                          <p:attrName>ppt_x</p:attrName>
                                        </p:attrNameLst>
                                      </p:cBhvr>
                                      <p:tavLst>
                                        <p:tav tm="0">
                                          <p:val>
                                            <p:strVal val="#ppt_x"/>
                                          </p:val>
                                        </p:tav>
                                        <p:tav tm="100000">
                                          <p:val>
                                            <p:strVal val="#ppt_x"/>
                                          </p:val>
                                        </p:tav>
                                      </p:tavLst>
                                    </p:anim>
                                    <p:anim calcmode="lin" valueType="num">
                                      <p:cBhvr>
                                        <p:cTn id="30" dur="898" decel="100000" fill="hold"/>
                                        <p:tgtEl>
                                          <p:spTgt spid="433155">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898"/>
                                          </p:stCondLst>
                                        </p:cTn>
                                        <p:tgtEl>
                                          <p:spTgt spid="433155">
                                            <p:txEl>
                                              <p:pRg st="2" end="2"/>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433155">
                                            <p:txEl>
                                              <p:pRg st="3" end="3"/>
                                            </p:txEl>
                                          </p:spTgt>
                                        </p:tgtEl>
                                        <p:attrNameLst>
                                          <p:attrName>style.visibility</p:attrName>
                                        </p:attrNameLst>
                                      </p:cBhvr>
                                      <p:to>
                                        <p:strVal val="visible"/>
                                      </p:to>
                                    </p:set>
                                    <p:animEffect transition="in" filter="fade">
                                      <p:cBhvr>
                                        <p:cTn id="35" dur="1000"/>
                                        <p:tgtEl>
                                          <p:spTgt spid="433155">
                                            <p:txEl>
                                              <p:pRg st="3" end="3"/>
                                            </p:txEl>
                                          </p:spTgt>
                                        </p:tgtEl>
                                      </p:cBhvr>
                                    </p:animEffect>
                                    <p:anim calcmode="lin" valueType="num">
                                      <p:cBhvr>
                                        <p:cTn id="36" dur="1000" fill="hold"/>
                                        <p:tgtEl>
                                          <p:spTgt spid="433155">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433155">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43315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7086600" cy="646331"/>
          </a:xfrm>
          <a:prstGeom prst="rect">
            <a:avLst/>
          </a:prstGeom>
          <a:noFill/>
        </p:spPr>
        <p:txBody>
          <a:bodyPr wrap="square" rtlCol="0">
            <a:spAutoFit/>
          </a:bodyPr>
          <a:lstStyle/>
          <a:p>
            <a:pPr fontAlgn="auto">
              <a:spcAft>
                <a:spcPts val="0"/>
              </a:spcAft>
              <a:defRPr/>
            </a:pPr>
            <a:r>
              <a:rPr lang="en-US" sz="3600" cap="all" dirty="0" smtClean="0">
                <a:solidFill>
                  <a:schemeClr val="tx2"/>
                </a:solidFill>
                <a:effectLst>
                  <a:reflection blurRad="12700" stA="48000" endA="300" endPos="55000" dir="5400000" sy="-90000" algn="bl" rotWithShape="0"/>
                </a:effectLst>
                <a:latin typeface="+mj-lt"/>
                <a:ea typeface="+mj-ea"/>
                <a:cs typeface="+mj-cs"/>
              </a:rPr>
              <a:t>NUTRITIONAL PROGRAMS</a:t>
            </a:r>
            <a:endParaRPr lang="en-US" sz="3600" cap="all" dirty="0">
              <a:solidFill>
                <a:schemeClr val="tx2"/>
              </a:solidFill>
              <a:effectLst>
                <a:reflection blurRad="12700" stA="48000" endA="300" endPos="55000" dir="5400000" sy="-90000" algn="bl" rotWithShape="0"/>
              </a:effectLst>
              <a:latin typeface="+mj-lt"/>
              <a:ea typeface="+mj-ea"/>
              <a:cs typeface="+mj-cs"/>
            </a:endParaRPr>
          </a:p>
        </p:txBody>
      </p:sp>
      <p:sp>
        <p:nvSpPr>
          <p:cNvPr id="4" name="TextBox 3"/>
          <p:cNvSpPr txBox="1"/>
          <p:nvPr/>
        </p:nvSpPr>
        <p:spPr>
          <a:xfrm>
            <a:off x="838200" y="2667000"/>
            <a:ext cx="7391400" cy="1569660"/>
          </a:xfrm>
          <a:prstGeom prst="rect">
            <a:avLst/>
          </a:prstGeom>
          <a:noFill/>
        </p:spPr>
        <p:txBody>
          <a:bodyPr wrap="square" rtlCol="0">
            <a:spAutoFit/>
          </a:bodyPr>
          <a:lstStyle/>
          <a:p>
            <a:pPr marL="342900" indent="-342900">
              <a:lnSpc>
                <a:spcPct val="120000"/>
              </a:lnSpc>
              <a:spcBef>
                <a:spcPct val="20000"/>
              </a:spcBef>
              <a:buClr>
                <a:schemeClr val="accent1"/>
              </a:buClr>
              <a:buSzPct val="70000"/>
              <a:buFont typeface="Courier New" pitchFamily="49" charset="0"/>
              <a:buChar char="o"/>
            </a:pPr>
            <a:r>
              <a:rPr lang="en-US" sz="2400" b="1" dirty="0" smtClean="0">
                <a:solidFill>
                  <a:schemeClr val="tx2"/>
                </a:solidFill>
                <a:latin typeface="+mj-lt"/>
              </a:rPr>
              <a:t>SUPPLEMENTAL NUTRITION PROGRAM</a:t>
            </a:r>
          </a:p>
          <a:p>
            <a:pPr marL="342900" indent="-342900">
              <a:lnSpc>
                <a:spcPct val="120000"/>
              </a:lnSpc>
              <a:spcBef>
                <a:spcPct val="20000"/>
              </a:spcBef>
              <a:buClr>
                <a:schemeClr val="accent1"/>
              </a:buClr>
              <a:buSzPct val="70000"/>
              <a:buFont typeface="Courier New" pitchFamily="49" charset="0"/>
              <a:buChar char="o"/>
            </a:pPr>
            <a:r>
              <a:rPr lang="en-US" sz="2400" b="1" dirty="0" smtClean="0">
                <a:solidFill>
                  <a:schemeClr val="tx2"/>
                </a:solidFill>
                <a:latin typeface="+mj-lt"/>
              </a:rPr>
              <a:t>WIC (Women, Infants, and Children)</a:t>
            </a:r>
          </a:p>
          <a:p>
            <a:pPr marL="342900" indent="-342900">
              <a:lnSpc>
                <a:spcPct val="120000"/>
              </a:lnSpc>
              <a:spcBef>
                <a:spcPct val="20000"/>
              </a:spcBef>
              <a:buClr>
                <a:schemeClr val="accent1"/>
              </a:buClr>
              <a:buSzPct val="70000"/>
              <a:buFont typeface="Courier New" pitchFamily="49" charset="0"/>
              <a:buChar char="o"/>
            </a:pPr>
            <a:r>
              <a:rPr lang="en-US" sz="2400" b="1" dirty="0" smtClean="0">
                <a:solidFill>
                  <a:schemeClr val="tx2"/>
                </a:solidFill>
                <a:latin typeface="+mj-lt"/>
              </a:rPr>
              <a:t>FOOD PANTRIES &amp; SOUP KITCHENS</a:t>
            </a:r>
          </a:p>
        </p:txBody>
      </p:sp>
      <p:grpSp>
        <p:nvGrpSpPr>
          <p:cNvPr id="6" name="Group 6"/>
          <p:cNvGrpSpPr>
            <a:grpSpLocks/>
          </p:cNvGrpSpPr>
          <p:nvPr/>
        </p:nvGrpSpPr>
        <p:grpSpPr bwMode="auto">
          <a:xfrm>
            <a:off x="5257800" y="3505200"/>
            <a:ext cx="3352800" cy="2819400"/>
            <a:chOff x="1248" y="240"/>
            <a:chExt cx="4176" cy="3600"/>
          </a:xfrm>
        </p:grpSpPr>
        <p:sp>
          <p:nvSpPr>
            <p:cNvPr id="7" name="Pyr1"/>
            <p:cNvSpPr>
              <a:spLocks noEditPoints="1" noChangeArrowheads="1"/>
            </p:cNvSpPr>
            <p:nvPr/>
          </p:nvSpPr>
          <p:spPr bwMode="auto">
            <a:xfrm>
              <a:off x="2873" y="240"/>
              <a:ext cx="936" cy="798"/>
            </a:xfrm>
            <a:custGeom>
              <a:avLst/>
              <a:gdLst>
                <a:gd name="T0" fmla="*/ 468 w 21600"/>
                <a:gd name="T1" fmla="*/ 0 h 21600"/>
                <a:gd name="T2" fmla="*/ 936 w 21600"/>
                <a:gd name="T3" fmla="*/ 798 h 21600"/>
                <a:gd name="T4" fmla="*/ 0 w 21600"/>
                <a:gd name="T5" fmla="*/ 798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US" dirty="0"/>
            </a:p>
          </p:txBody>
        </p:sp>
        <p:sp>
          <p:nvSpPr>
            <p:cNvPr id="8" name="Pyr2"/>
            <p:cNvSpPr>
              <a:spLocks noEditPoints="1" noChangeArrowheads="1"/>
            </p:cNvSpPr>
            <p:nvPr/>
          </p:nvSpPr>
          <p:spPr bwMode="auto">
            <a:xfrm>
              <a:off x="2331" y="1038"/>
              <a:ext cx="2015" cy="936"/>
            </a:xfrm>
            <a:custGeom>
              <a:avLst/>
              <a:gdLst>
                <a:gd name="T0" fmla="*/ 540 w 21600"/>
                <a:gd name="T1" fmla="*/ 0 h 21600"/>
                <a:gd name="T2" fmla="*/ 1475 w 21600"/>
                <a:gd name="T3" fmla="*/ 0 h 21600"/>
                <a:gd name="T4" fmla="*/ 2015 w 21600"/>
                <a:gd name="T5" fmla="*/ 936 h 21600"/>
                <a:gd name="T6" fmla="*/ 0 w 21600"/>
                <a:gd name="T7" fmla="*/ 936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US" dirty="0"/>
            </a:p>
          </p:txBody>
        </p:sp>
        <p:sp>
          <p:nvSpPr>
            <p:cNvPr id="9" name="Pyr3"/>
            <p:cNvSpPr>
              <a:spLocks noEditPoints="1" noChangeArrowheads="1"/>
            </p:cNvSpPr>
            <p:nvPr/>
          </p:nvSpPr>
          <p:spPr bwMode="auto">
            <a:xfrm>
              <a:off x="1795" y="1974"/>
              <a:ext cx="3087" cy="935"/>
            </a:xfrm>
            <a:custGeom>
              <a:avLst/>
              <a:gdLst>
                <a:gd name="T0" fmla="*/ 539 w 21600"/>
                <a:gd name="T1" fmla="*/ 0 h 21600"/>
                <a:gd name="T2" fmla="*/ 2548 w 21600"/>
                <a:gd name="T3" fmla="*/ 0 h 21600"/>
                <a:gd name="T4" fmla="*/ 3087 w 21600"/>
                <a:gd name="T5" fmla="*/ 935 h 21600"/>
                <a:gd name="T6" fmla="*/ 0 w 21600"/>
                <a:gd name="T7" fmla="*/ 935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US" dirty="0"/>
            </a:p>
          </p:txBody>
        </p:sp>
        <p:sp>
          <p:nvSpPr>
            <p:cNvPr id="10" name="Pyr4"/>
            <p:cNvSpPr>
              <a:spLocks noEditPoints="1" noChangeArrowheads="1"/>
            </p:cNvSpPr>
            <p:nvPr/>
          </p:nvSpPr>
          <p:spPr bwMode="auto">
            <a:xfrm>
              <a:off x="1248" y="2904"/>
              <a:ext cx="4176" cy="936"/>
            </a:xfrm>
            <a:custGeom>
              <a:avLst/>
              <a:gdLst>
                <a:gd name="T0" fmla="*/ 540 w 21600"/>
                <a:gd name="T1" fmla="*/ 0 h 21600"/>
                <a:gd name="T2" fmla="*/ 3636 w 21600"/>
                <a:gd name="T3" fmla="*/ 0 h 21600"/>
                <a:gd name="T4" fmla="*/ 4176 w 21600"/>
                <a:gd name="T5" fmla="*/ 936 h 21600"/>
                <a:gd name="T6" fmla="*/ 0 w 21600"/>
                <a:gd name="T7" fmla="*/ 936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US"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0000"/>
            <a:duotone>
              <a:schemeClr val="bg2">
                <a:shade val="30000"/>
                <a:satMod val="455000"/>
              </a:schemeClr>
              <a:schemeClr val="bg2">
                <a:tint val="95000"/>
                <a:satMod val="120000"/>
              </a:schemeClr>
            </a:duotone>
            <a:lum/>
          </a:blip>
          <a:srcRect/>
          <a:stretch>
            <a:fillRect l="3000" t="3000" r="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381000"/>
            <a:ext cx="7010400" cy="646331"/>
          </a:xfrm>
          <a:prstGeom prst="rect">
            <a:avLst/>
          </a:prstGeom>
          <a:noFill/>
        </p:spPr>
        <p:txBody>
          <a:bodyPr wrap="square" rtlCol="0">
            <a:spAutoFit/>
          </a:bodyPr>
          <a:lstStyle/>
          <a:p>
            <a:pPr fontAlgn="auto">
              <a:spcAft>
                <a:spcPts val="0"/>
              </a:spcAft>
              <a:defRPr/>
            </a:pPr>
            <a:r>
              <a:rPr lang="en-US" sz="3600" cap="all" dirty="0" smtClean="0">
                <a:solidFill>
                  <a:schemeClr val="tx2"/>
                </a:solidFill>
                <a:effectLst>
                  <a:reflection blurRad="12700" stA="48000" endA="300" endPos="55000" dir="5400000" sy="-90000" algn="bl" rotWithShape="0"/>
                </a:effectLst>
                <a:latin typeface="+mj-lt"/>
                <a:ea typeface="+mj-ea"/>
                <a:cs typeface="+mj-cs"/>
              </a:rPr>
              <a:t>UTILITY ASSISTANCE PROGRAMS</a:t>
            </a:r>
            <a:endParaRPr lang="en-US" sz="3600" cap="all" dirty="0">
              <a:solidFill>
                <a:schemeClr val="tx2"/>
              </a:solidFill>
              <a:effectLst>
                <a:reflection blurRad="12700" stA="48000" endA="300" endPos="55000" dir="5400000" sy="-90000" algn="bl" rotWithShape="0"/>
              </a:effectLst>
              <a:latin typeface="+mj-lt"/>
              <a:ea typeface="+mj-ea"/>
              <a:cs typeface="+mj-cs"/>
            </a:endParaRPr>
          </a:p>
        </p:txBody>
      </p:sp>
      <p:sp>
        <p:nvSpPr>
          <p:cNvPr id="6" name="Rectangle 5"/>
          <p:cNvSpPr/>
          <p:nvPr/>
        </p:nvSpPr>
        <p:spPr>
          <a:xfrm>
            <a:off x="1752600" y="1600200"/>
            <a:ext cx="7010400" cy="3916970"/>
          </a:xfrm>
          <a:prstGeom prst="rect">
            <a:avLst/>
          </a:prstGeom>
        </p:spPr>
        <p:txBody>
          <a:bodyPr wrap="square">
            <a:spAutoFit/>
          </a:bodyPr>
          <a:lstStyle/>
          <a:p>
            <a:pPr eaLnBrk="1" hangingPunct="1">
              <a:lnSpc>
                <a:spcPct val="120000"/>
              </a:lnSpc>
            </a:pPr>
            <a:endParaRPr lang="en-US" dirty="0" smtClean="0">
              <a:solidFill>
                <a:schemeClr val="tx2"/>
              </a:solidFill>
            </a:endParaRPr>
          </a:p>
          <a:p>
            <a:pPr marL="344488" indent="-344488" eaLnBrk="0" hangingPunct="0">
              <a:lnSpc>
                <a:spcPct val="120000"/>
              </a:lnSpc>
              <a:buClr>
                <a:schemeClr val="accent2"/>
              </a:buClr>
              <a:buSzPct val="70000"/>
              <a:buFont typeface="Courier New" pitchFamily="49" charset="0"/>
              <a:buChar char="o"/>
              <a:defRPr/>
            </a:pPr>
            <a:r>
              <a:rPr lang="en-US" sz="3200" b="1" dirty="0" smtClean="0">
                <a:solidFill>
                  <a:schemeClr val="tx2"/>
                </a:solidFill>
                <a:latin typeface="+mj-lt"/>
              </a:rPr>
              <a:t>HEAP </a:t>
            </a:r>
          </a:p>
          <a:p>
            <a:pPr marL="344488" indent="-344488" eaLnBrk="0" hangingPunct="0">
              <a:lnSpc>
                <a:spcPct val="120000"/>
              </a:lnSpc>
              <a:buClr>
                <a:schemeClr val="accent2"/>
              </a:buClr>
              <a:buSzPct val="70000"/>
              <a:buFont typeface="Courier New" pitchFamily="49" charset="0"/>
              <a:buChar char="o"/>
              <a:defRPr/>
            </a:pPr>
            <a:r>
              <a:rPr lang="en-US" sz="3200" b="1" dirty="0" smtClean="0">
                <a:solidFill>
                  <a:schemeClr val="tx2"/>
                </a:solidFill>
                <a:latin typeface="+mj-lt"/>
              </a:rPr>
              <a:t>USF</a:t>
            </a:r>
          </a:p>
          <a:p>
            <a:pPr marL="344488" indent="-344488" eaLnBrk="0" hangingPunct="0">
              <a:lnSpc>
                <a:spcPct val="120000"/>
              </a:lnSpc>
              <a:buClr>
                <a:schemeClr val="accent2"/>
              </a:buClr>
              <a:buSzPct val="70000"/>
              <a:buFont typeface="Courier New" pitchFamily="49" charset="0"/>
              <a:buChar char="o"/>
              <a:defRPr/>
            </a:pPr>
            <a:r>
              <a:rPr lang="en-US" sz="3200" b="1" dirty="0" smtClean="0">
                <a:solidFill>
                  <a:schemeClr val="tx2"/>
                </a:solidFill>
                <a:latin typeface="+mj-lt"/>
              </a:rPr>
              <a:t>WEATHERIZATION</a:t>
            </a:r>
          </a:p>
          <a:p>
            <a:pPr marL="344488" indent="-344488" eaLnBrk="0" hangingPunct="0">
              <a:lnSpc>
                <a:spcPct val="120000"/>
              </a:lnSpc>
              <a:buClr>
                <a:schemeClr val="accent2"/>
              </a:buClr>
              <a:buSzPct val="70000"/>
              <a:buFont typeface="Courier New" pitchFamily="49" charset="0"/>
              <a:buChar char="o"/>
              <a:defRPr/>
            </a:pPr>
            <a:r>
              <a:rPr lang="en-US" sz="3200" b="1" dirty="0" smtClean="0">
                <a:solidFill>
                  <a:schemeClr val="tx2"/>
                </a:solidFill>
                <a:latin typeface="+mj-lt"/>
              </a:rPr>
              <a:t>COMFORT PARTNERS </a:t>
            </a:r>
          </a:p>
          <a:p>
            <a:pPr marL="344488" indent="-344488" eaLnBrk="0" hangingPunct="0">
              <a:lnSpc>
                <a:spcPct val="120000"/>
              </a:lnSpc>
              <a:buClr>
                <a:schemeClr val="accent2"/>
              </a:buClr>
              <a:buSzPct val="70000"/>
              <a:buFont typeface="Courier New" pitchFamily="49" charset="0"/>
              <a:buChar char="o"/>
              <a:defRPr/>
            </a:pPr>
            <a:r>
              <a:rPr lang="en-US" sz="3200" b="1" dirty="0" smtClean="0">
                <a:solidFill>
                  <a:schemeClr val="tx2"/>
                </a:solidFill>
                <a:latin typeface="+mj-lt"/>
              </a:rPr>
              <a:t>NJ SHARES</a:t>
            </a:r>
          </a:p>
          <a:p>
            <a:pPr marL="344488" indent="-344488" eaLnBrk="0" hangingPunct="0">
              <a:lnSpc>
                <a:spcPct val="120000"/>
              </a:lnSpc>
              <a:buClr>
                <a:schemeClr val="accent2"/>
              </a:buClr>
              <a:buSzPct val="70000"/>
              <a:buFont typeface="Courier New" pitchFamily="49" charset="0"/>
              <a:buChar char="o"/>
              <a:defRPr/>
            </a:pPr>
            <a:r>
              <a:rPr lang="en-US" sz="3200" b="1" dirty="0" smtClean="0">
                <a:solidFill>
                  <a:schemeClr val="tx2"/>
                </a:solidFill>
                <a:latin typeface="+mj-lt"/>
              </a:rPr>
              <a:t>TRUST PROGRAM </a:t>
            </a:r>
          </a:p>
        </p:txBody>
      </p:sp>
      <p:pic>
        <p:nvPicPr>
          <p:cNvPr id="7" name="Picture 5" descr="MPj04096470000[1]"/>
          <p:cNvPicPr>
            <a:picLocks noChangeAspect="1" noChangeArrowheads="1"/>
          </p:cNvPicPr>
          <p:nvPr/>
        </p:nvPicPr>
        <p:blipFill>
          <a:blip r:embed="rId4" cstate="print"/>
          <a:srcRect l="50561" t="19593"/>
          <a:stretch>
            <a:fillRect/>
          </a:stretch>
        </p:blipFill>
        <p:spPr bwMode="auto">
          <a:xfrm>
            <a:off x="6400800" y="2895600"/>
            <a:ext cx="2011680" cy="2189018"/>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600200" y="1371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7200" y="381000"/>
            <a:ext cx="6781800" cy="697050"/>
          </a:xfrm>
          <a:prstGeom prst="rect">
            <a:avLst/>
          </a:prstGeom>
          <a:noFill/>
        </p:spPr>
        <p:txBody>
          <a:bodyPr wrap="square" rtlCol="0">
            <a:spAutoFit/>
          </a:bodyPr>
          <a:lstStyle/>
          <a:p>
            <a:pPr marL="342900" indent="-342900" fontAlgn="auto">
              <a:lnSpc>
                <a:spcPct val="120000"/>
              </a:lnSpc>
              <a:spcAft>
                <a:spcPts val="0"/>
              </a:spcAft>
              <a:buClr>
                <a:schemeClr val="accent1"/>
              </a:buClr>
              <a:buSzPct val="70000"/>
              <a:defRPr/>
            </a:pPr>
            <a:r>
              <a:rPr lang="en-US" sz="3600" cap="all" dirty="0" smtClean="0">
                <a:solidFill>
                  <a:schemeClr val="tx2"/>
                </a:solidFill>
                <a:effectLst/>
                <a:latin typeface="+mj-lt"/>
                <a:ea typeface="+mj-ea"/>
                <a:cs typeface="+mj-cs"/>
              </a:rPr>
              <a:t>2009 Statistics</a:t>
            </a:r>
          </a:p>
        </p:txBody>
      </p:sp>
      <p:sp>
        <p:nvSpPr>
          <p:cNvPr id="5" name="Cloud Callout 4"/>
          <p:cNvSpPr/>
          <p:nvPr/>
        </p:nvSpPr>
        <p:spPr>
          <a:xfrm>
            <a:off x="6019800" y="1066800"/>
            <a:ext cx="2209800" cy="2057400"/>
          </a:xfrm>
          <a:prstGeom prst="cloudCallout">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24,677</a:t>
            </a: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Total</a:t>
            </a: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Encounters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 y="1143000"/>
          <a:ext cx="84582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5"/>
          <p:cNvSpPr txBox="1">
            <a:spLocks noChangeArrowheads="1"/>
          </p:cNvSpPr>
          <p:nvPr/>
        </p:nvSpPr>
        <p:spPr>
          <a:xfrm>
            <a:off x="457200" y="304800"/>
            <a:ext cx="8686800" cy="9144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all" spc="0" normalizeH="0" baseline="0" noProof="0" dirty="0" smtClean="0">
                <a:ln>
                  <a:noFill/>
                </a:ln>
                <a:solidFill>
                  <a:schemeClr val="tx2"/>
                </a:solidFill>
                <a:effectLst/>
                <a:uLnTx/>
                <a:uFillTx/>
                <a:latin typeface="+mj-lt"/>
                <a:ea typeface="+mj-ea"/>
                <a:cs typeface="+mj-cs"/>
              </a:rPr>
              <a:t>PROGRAM AREAS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idx="4294967295"/>
          </p:nvPr>
        </p:nvSpPr>
        <p:spPr>
          <a:xfrm>
            <a:off x="304800" y="457200"/>
            <a:ext cx="8686800" cy="533400"/>
          </a:xfrm>
        </p:spPr>
        <p:txBody>
          <a:bodyPr rtlCol="0">
            <a:noAutofit/>
          </a:bodyPr>
          <a:lstStyle/>
          <a:p>
            <a:pPr eaLnBrk="1" fontAlgn="auto" hangingPunct="1">
              <a:spcAft>
                <a:spcPts val="0"/>
              </a:spcAft>
              <a:defRPr/>
            </a:pPr>
            <a:r>
              <a:rPr lang="en-US" sz="3200" dirty="0" smtClean="0"/>
              <a:t>NJDOHSS (CDC) VACCINATION GRANT</a:t>
            </a:r>
          </a:p>
        </p:txBody>
      </p:sp>
      <p:sp>
        <p:nvSpPr>
          <p:cNvPr id="23555" name="Rectangle 3"/>
          <p:cNvSpPr>
            <a:spLocks noGrp="1" noChangeArrowheads="1"/>
          </p:cNvSpPr>
          <p:nvPr>
            <p:ph idx="4294967295"/>
          </p:nvPr>
        </p:nvSpPr>
        <p:spPr>
          <a:xfrm>
            <a:off x="457200" y="2286000"/>
            <a:ext cx="8229600" cy="1905000"/>
          </a:xfrm>
        </p:spPr>
        <p:txBody>
          <a:bodyPr/>
          <a:lstStyle/>
          <a:p>
            <a:pPr marL="0" indent="0" algn="just" eaLnBrk="1" hangingPunct="1">
              <a:buFont typeface="Wingdings 2" pitchFamily="18" charset="2"/>
              <a:buNone/>
            </a:pPr>
            <a:r>
              <a:rPr lang="en-US" sz="2400" b="1" dirty="0" smtClean="0">
                <a:latin typeface="+mj-lt"/>
              </a:rPr>
              <a:t>I</a:t>
            </a:r>
            <a:r>
              <a:rPr lang="en-US" sz="2000" b="1" dirty="0" smtClean="0">
                <a:latin typeface="+mj-lt"/>
              </a:rPr>
              <a:t>n</a:t>
            </a:r>
            <a:r>
              <a:rPr lang="en-US" sz="2400" b="1" dirty="0" smtClean="0">
                <a:latin typeface="+mj-lt"/>
              </a:rPr>
              <a:t> January 2008 the LRRC was granted the opportunity to work along with the NJDOHSS to obtain data as to why families are not immunizing their children and help increase awareness in the Ocean County population of the importance of vaccines.</a:t>
            </a:r>
          </a:p>
        </p:txBody>
      </p:sp>
      <p:pic>
        <p:nvPicPr>
          <p:cNvPr id="55297" name="Picture 1"/>
          <p:cNvPicPr>
            <a:picLocks noChangeAspect="1" noChangeArrowheads="1"/>
          </p:cNvPicPr>
          <p:nvPr/>
        </p:nvPicPr>
        <p:blipFill>
          <a:blip r:embed="rId2" cstate="print"/>
          <a:srcRect/>
          <a:stretch>
            <a:fillRect/>
          </a:stretch>
        </p:blipFill>
        <p:spPr bwMode="auto">
          <a:xfrm>
            <a:off x="3581400" y="4495800"/>
            <a:ext cx="3438525" cy="94297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95400" y="1524000"/>
            <a:ext cx="6096000" cy="461665"/>
          </a:xfrm>
          <a:prstGeom prst="rect">
            <a:avLst/>
          </a:prstGeom>
          <a:noFill/>
        </p:spPr>
        <p:txBody>
          <a:bodyPr wrap="square" rtlCol="0">
            <a:spAutoFit/>
          </a:bodyPr>
          <a:lstStyle/>
          <a:p>
            <a:pPr algn="ctr"/>
            <a:r>
              <a:rPr lang="en-US" sz="2400" dirty="0" smtClean="0">
                <a:latin typeface="+mj-lt"/>
              </a:rPr>
              <a:t>PILOT PROGRAM</a:t>
            </a:r>
            <a:endParaRPr lang="en-US" sz="24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7543800" cy="646331"/>
          </a:xfrm>
          <a:prstGeom prst="rect">
            <a:avLst/>
          </a:prstGeom>
          <a:noFill/>
        </p:spPr>
        <p:txBody>
          <a:bodyPr>
            <a:spAutoFit/>
          </a:bodyPr>
          <a:lstStyle/>
          <a:p>
            <a:pPr eaLnBrk="0" fontAlgn="auto" hangingPunct="0">
              <a:spcAft>
                <a:spcPts val="0"/>
              </a:spcAft>
              <a:defRPr/>
            </a:pPr>
            <a:r>
              <a:rPr lang="en-US" sz="3600" cap="all" dirty="0" smtClean="0">
                <a:solidFill>
                  <a:schemeClr val="tx2"/>
                </a:solidFill>
                <a:effectLst/>
                <a:latin typeface="+mj-lt"/>
                <a:ea typeface="+mj-ea"/>
                <a:cs typeface="+mj-cs"/>
              </a:rPr>
              <a:t>RESULTS TO DATE</a:t>
            </a:r>
            <a:endParaRPr lang="en-US" sz="3600" cap="all" dirty="0">
              <a:solidFill>
                <a:schemeClr val="tx2"/>
              </a:solidFill>
              <a:effectLst/>
              <a:latin typeface="+mj-lt"/>
              <a:ea typeface="+mj-ea"/>
              <a:cs typeface="+mj-cs"/>
            </a:endParaRPr>
          </a:p>
        </p:txBody>
      </p:sp>
      <p:sp>
        <p:nvSpPr>
          <p:cNvPr id="4" name="TextBox 3"/>
          <p:cNvSpPr txBox="1"/>
          <p:nvPr/>
        </p:nvSpPr>
        <p:spPr>
          <a:xfrm>
            <a:off x="762000" y="1371600"/>
            <a:ext cx="7696200" cy="5632311"/>
          </a:xfrm>
          <a:prstGeom prst="rect">
            <a:avLst/>
          </a:prstGeom>
          <a:noFill/>
        </p:spPr>
        <p:txBody>
          <a:bodyPr wrap="square">
            <a:spAutoFit/>
          </a:bodyPr>
          <a:lstStyle/>
          <a:p>
            <a:pPr marL="344488" indent="-344488" eaLnBrk="0" hangingPunct="0">
              <a:buClr>
                <a:srgbClr val="0070C0"/>
              </a:buClr>
              <a:buFont typeface="Courier New" pitchFamily="49" charset="0"/>
              <a:buChar char="o"/>
              <a:defRPr/>
            </a:pPr>
            <a:r>
              <a:rPr lang="en-US" sz="2000" dirty="0">
                <a:solidFill>
                  <a:schemeClr val="tx2"/>
                </a:solidFill>
                <a:effectLst/>
                <a:latin typeface="+mj-lt"/>
              </a:rPr>
              <a:t>Obtained data on </a:t>
            </a:r>
            <a:r>
              <a:rPr lang="en-US" sz="2000" dirty="0" smtClean="0">
                <a:solidFill>
                  <a:schemeClr val="tx2"/>
                </a:solidFill>
                <a:effectLst/>
                <a:latin typeface="+mj-lt"/>
              </a:rPr>
              <a:t>3,420 children; 2,334 families</a:t>
            </a:r>
          </a:p>
          <a:p>
            <a:pPr marL="344488" indent="-344488" eaLnBrk="0" hangingPunct="0">
              <a:buClr>
                <a:srgbClr val="0070C0"/>
              </a:buClr>
              <a:buFont typeface="Courier New" pitchFamily="49" charset="0"/>
              <a:buChar char="o"/>
              <a:defRPr/>
            </a:pPr>
            <a:endParaRPr lang="en-US" sz="2000" dirty="0" smtClean="0">
              <a:solidFill>
                <a:schemeClr val="tx2"/>
              </a:solidFill>
              <a:effectLst/>
              <a:latin typeface="+mj-lt"/>
            </a:endParaRPr>
          </a:p>
          <a:p>
            <a:pPr marL="344488" indent="-344488" eaLnBrk="0" hangingPunct="0">
              <a:buClr>
                <a:srgbClr val="0070C0"/>
              </a:buClr>
              <a:buFont typeface="Courier New" pitchFamily="49" charset="0"/>
              <a:buChar char="o"/>
              <a:defRPr/>
            </a:pPr>
            <a:r>
              <a:rPr lang="en-US" sz="2000" dirty="0" smtClean="0">
                <a:solidFill>
                  <a:schemeClr val="tx2"/>
                </a:solidFill>
                <a:effectLst/>
                <a:latin typeface="+mj-lt"/>
              </a:rPr>
              <a:t>Reached out to  1,560 families</a:t>
            </a:r>
          </a:p>
          <a:p>
            <a:pPr marL="344488" indent="-344488" eaLnBrk="0" hangingPunct="0">
              <a:buClr>
                <a:srgbClr val="0070C0"/>
              </a:buClr>
              <a:buFont typeface="Courier New" pitchFamily="49" charset="0"/>
              <a:buChar char="o"/>
              <a:defRPr/>
            </a:pPr>
            <a:endParaRPr lang="en-US" sz="2000" dirty="0" smtClean="0">
              <a:solidFill>
                <a:schemeClr val="tx2"/>
              </a:solidFill>
              <a:effectLst/>
              <a:latin typeface="+mj-lt"/>
            </a:endParaRPr>
          </a:p>
          <a:p>
            <a:pPr marL="344488" indent="-344488" eaLnBrk="0" hangingPunct="0">
              <a:buClr>
                <a:srgbClr val="0070C0"/>
              </a:buClr>
              <a:buFont typeface="Courier New" pitchFamily="49" charset="0"/>
              <a:buChar char="o"/>
              <a:defRPr/>
            </a:pPr>
            <a:r>
              <a:rPr lang="en-US" sz="2000" dirty="0" smtClean="0">
                <a:solidFill>
                  <a:schemeClr val="tx2"/>
                </a:solidFill>
                <a:effectLst/>
                <a:latin typeface="+mj-lt"/>
              </a:rPr>
              <a:t>Communicated with 974 families</a:t>
            </a:r>
            <a:endParaRPr lang="en-US" sz="2000" dirty="0">
              <a:solidFill>
                <a:schemeClr val="tx2"/>
              </a:solidFill>
              <a:effectLst/>
              <a:latin typeface="+mj-lt"/>
            </a:endParaRPr>
          </a:p>
          <a:p>
            <a:pPr marL="344488" indent="-344488" eaLnBrk="0" hangingPunct="0">
              <a:buClr>
                <a:srgbClr val="0070C0"/>
              </a:buClr>
              <a:buFont typeface="Courier New" pitchFamily="49" charset="0"/>
              <a:buChar char="o"/>
              <a:defRPr/>
            </a:pPr>
            <a:endParaRPr lang="en-US" sz="2000" dirty="0">
              <a:solidFill>
                <a:schemeClr val="tx2"/>
              </a:solidFill>
              <a:effectLst/>
              <a:latin typeface="+mj-lt"/>
            </a:endParaRPr>
          </a:p>
          <a:p>
            <a:pPr marL="344488" indent="-344488" eaLnBrk="0" hangingPunct="0">
              <a:buClr>
                <a:srgbClr val="0070C0"/>
              </a:buClr>
              <a:buFont typeface="Courier New" pitchFamily="49" charset="0"/>
              <a:buChar char="o"/>
              <a:defRPr/>
            </a:pPr>
            <a:r>
              <a:rPr lang="en-US" sz="2000" dirty="0" smtClean="0">
                <a:solidFill>
                  <a:schemeClr val="tx2"/>
                </a:solidFill>
                <a:effectLst/>
                <a:latin typeface="+mj-lt"/>
              </a:rPr>
              <a:t>664 families </a:t>
            </a:r>
            <a:r>
              <a:rPr lang="en-US" sz="2000" dirty="0">
                <a:solidFill>
                  <a:schemeClr val="tx2"/>
                </a:solidFill>
                <a:effectLst/>
                <a:latin typeface="+mj-lt"/>
              </a:rPr>
              <a:t>have been brought up to date in the CDC recommended vaccine schedules</a:t>
            </a:r>
          </a:p>
          <a:p>
            <a:pPr marL="344488" indent="-344488" eaLnBrk="0" hangingPunct="0">
              <a:buClr>
                <a:srgbClr val="0070C0"/>
              </a:buClr>
              <a:buFont typeface="Courier New" pitchFamily="49" charset="0"/>
              <a:buChar char="o"/>
              <a:defRPr/>
            </a:pPr>
            <a:endParaRPr lang="en-US" sz="2000" dirty="0">
              <a:solidFill>
                <a:schemeClr val="tx2"/>
              </a:solidFill>
              <a:effectLst/>
              <a:latin typeface="+mj-lt"/>
            </a:endParaRPr>
          </a:p>
          <a:p>
            <a:pPr marL="344488" indent="-344488" eaLnBrk="0" hangingPunct="0">
              <a:buClr>
                <a:srgbClr val="0070C0"/>
              </a:buClr>
              <a:buFont typeface="Courier New" pitchFamily="49" charset="0"/>
              <a:buChar char="o"/>
              <a:defRPr/>
            </a:pPr>
            <a:r>
              <a:rPr lang="en-US" sz="2000" dirty="0" smtClean="0">
                <a:solidFill>
                  <a:schemeClr val="tx2"/>
                </a:solidFill>
                <a:effectLst/>
                <a:latin typeface="+mj-lt"/>
              </a:rPr>
              <a:t>310 </a:t>
            </a:r>
            <a:r>
              <a:rPr lang="en-US" sz="2000" dirty="0">
                <a:solidFill>
                  <a:schemeClr val="tx2"/>
                </a:solidFill>
                <a:effectLst/>
                <a:latin typeface="+mj-lt"/>
              </a:rPr>
              <a:t>families have stated they will schedule appointments with their doctors to receive the missing vaccinations</a:t>
            </a:r>
            <a:r>
              <a:rPr lang="en-US" sz="2000" dirty="0" smtClean="0">
                <a:solidFill>
                  <a:schemeClr val="tx2"/>
                </a:solidFill>
                <a:effectLst/>
                <a:latin typeface="+mj-lt"/>
              </a:rPr>
              <a:t>.</a:t>
            </a:r>
          </a:p>
          <a:p>
            <a:pPr marL="344488" indent="-344488" eaLnBrk="0" hangingPunct="0">
              <a:buClr>
                <a:srgbClr val="0070C0"/>
              </a:buClr>
              <a:buFont typeface="Courier New" pitchFamily="49" charset="0"/>
              <a:buChar char="o"/>
              <a:defRPr/>
            </a:pPr>
            <a:endParaRPr lang="en-US" sz="2000" dirty="0" smtClean="0">
              <a:solidFill>
                <a:schemeClr val="tx2"/>
              </a:solidFill>
              <a:latin typeface="+mj-lt"/>
            </a:endParaRPr>
          </a:p>
          <a:p>
            <a:pPr marL="344488" indent="-344488" eaLnBrk="0" hangingPunct="0">
              <a:buClr>
                <a:srgbClr val="0070C0"/>
              </a:buClr>
              <a:buFont typeface="Courier New" pitchFamily="49" charset="0"/>
              <a:buChar char="o"/>
              <a:defRPr/>
            </a:pPr>
            <a:r>
              <a:rPr lang="en-US" sz="2000" dirty="0" smtClean="0">
                <a:solidFill>
                  <a:schemeClr val="tx2"/>
                </a:solidFill>
                <a:effectLst/>
                <a:latin typeface="+mj-lt"/>
              </a:rPr>
              <a:t>Abstract submitted &amp; accepted for Poster Presentation, </a:t>
            </a:r>
          </a:p>
          <a:p>
            <a:pPr marL="344488" indent="-344488" eaLnBrk="0" hangingPunct="0">
              <a:buClr>
                <a:srgbClr val="0070C0"/>
              </a:buClr>
              <a:defRPr/>
            </a:pPr>
            <a:r>
              <a:rPr lang="en-US" sz="2000" dirty="0" smtClean="0">
                <a:solidFill>
                  <a:schemeClr val="tx2"/>
                </a:solidFill>
                <a:latin typeface="+mj-lt"/>
              </a:rPr>
              <a:t>     </a:t>
            </a:r>
            <a:r>
              <a:rPr lang="en-US" sz="2000" dirty="0" smtClean="0">
                <a:solidFill>
                  <a:schemeClr val="tx2"/>
                </a:solidFill>
                <a:effectLst/>
                <a:latin typeface="+mj-lt"/>
              </a:rPr>
              <a:t>CDC 44</a:t>
            </a:r>
            <a:r>
              <a:rPr lang="en-US" sz="2000" baseline="30000" dirty="0" smtClean="0">
                <a:solidFill>
                  <a:schemeClr val="tx2"/>
                </a:solidFill>
                <a:effectLst/>
                <a:latin typeface="+mj-lt"/>
              </a:rPr>
              <a:t>th</a:t>
            </a:r>
            <a:r>
              <a:rPr lang="en-US" sz="2000" dirty="0" smtClean="0">
                <a:solidFill>
                  <a:schemeClr val="tx2"/>
                </a:solidFill>
                <a:effectLst/>
                <a:latin typeface="+mj-lt"/>
              </a:rPr>
              <a:t> Annual Immunization Conference, Atlanta GA. </a:t>
            </a:r>
          </a:p>
          <a:p>
            <a:pPr marL="344488" indent="-344488" eaLnBrk="0" hangingPunct="0">
              <a:buClr>
                <a:srgbClr val="0070C0"/>
              </a:buClr>
              <a:defRPr/>
            </a:pPr>
            <a:endParaRPr lang="en-US" sz="2000" dirty="0" smtClean="0">
              <a:solidFill>
                <a:schemeClr val="tx2"/>
              </a:solidFill>
              <a:latin typeface="+mj-lt"/>
            </a:endParaRPr>
          </a:p>
          <a:p>
            <a:pPr marL="344488" indent="-344488" eaLnBrk="0" hangingPunct="0">
              <a:buClr>
                <a:srgbClr val="0070C0"/>
              </a:buClr>
              <a:defRPr/>
            </a:pPr>
            <a:endParaRPr lang="en-US" sz="2000" dirty="0">
              <a:solidFill>
                <a:schemeClr val="tx2"/>
              </a:solidFill>
              <a:effectLst/>
              <a:latin typeface="+mj-lt"/>
            </a:endParaRPr>
          </a:p>
          <a:p>
            <a:pPr eaLnBrk="0" hangingPunct="0">
              <a:buClr>
                <a:srgbClr val="0070C0"/>
              </a:buClr>
              <a:buFont typeface="Courier New" pitchFamily="49" charset="0"/>
              <a:buChar char="o"/>
              <a:defRPr/>
            </a:pPr>
            <a:endParaRPr lang="en-US" sz="2000" b="1" dirty="0">
              <a:solidFill>
                <a:schemeClr val="tx2"/>
              </a:solidFill>
              <a:effectLst/>
              <a:latin typeface="+mn-lt"/>
            </a:endParaRPr>
          </a:p>
          <a:p>
            <a:pPr eaLnBrk="0" hangingPunct="0">
              <a:buClr>
                <a:srgbClr val="0070C0"/>
              </a:buClr>
              <a:buFont typeface="Courier New" pitchFamily="49" charset="0"/>
              <a:buChar char="o"/>
              <a:defRPr/>
            </a:pPr>
            <a:endParaRPr lang="en-US" sz="2000" b="1" dirty="0">
              <a:solidFill>
                <a:schemeClr val="tx2"/>
              </a:solidFill>
              <a:effectLst/>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V:\encstore\shared\management\Dental expansion proposal\CHEMED-017.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5600" y="3429000"/>
            <a:ext cx="4403724" cy="3302794"/>
          </a:xfrm>
          <a:prstGeom prst="ellipse">
            <a:avLst/>
          </a:prstGeom>
          <a:ln>
            <a:noFill/>
          </a:ln>
          <a:effectLst>
            <a:softEdge rad="112500"/>
          </a:effectLst>
        </p:spPr>
      </p:pic>
      <p:sp>
        <p:nvSpPr>
          <p:cNvPr id="31746" name="TextBox 2"/>
          <p:cNvSpPr txBox="1">
            <a:spLocks noChangeArrowheads="1"/>
          </p:cNvSpPr>
          <p:nvPr/>
        </p:nvSpPr>
        <p:spPr bwMode="auto">
          <a:xfrm>
            <a:off x="914400" y="2590800"/>
            <a:ext cx="7543800" cy="1338828"/>
          </a:xfrm>
          <a:prstGeom prst="rect">
            <a:avLst/>
          </a:prstGeom>
          <a:noFill/>
          <a:ln w="9525">
            <a:noFill/>
            <a:miter lim="800000"/>
            <a:headEnd/>
            <a:tailEnd/>
          </a:ln>
        </p:spPr>
        <p:txBody>
          <a:bodyPr wrap="square">
            <a:spAutoFit/>
          </a:bodyPr>
          <a:lstStyle/>
          <a:p>
            <a:pPr eaLnBrk="0" hangingPunct="0">
              <a:lnSpc>
                <a:spcPct val="150000"/>
              </a:lnSpc>
              <a:defRPr/>
            </a:pPr>
            <a:r>
              <a:rPr lang="en-US" b="1" dirty="0">
                <a:solidFill>
                  <a:schemeClr val="tx2"/>
                </a:solidFill>
                <a:latin typeface="+mn-lt"/>
              </a:rPr>
              <a:t>In February 2008  the LRRC opened its Health Center, The Center for Health Education, Medicine &amp; Dentistry (CHEMED) to the community with </a:t>
            </a:r>
            <a:r>
              <a:rPr lang="en-US" b="1" dirty="0" smtClean="0">
                <a:solidFill>
                  <a:schemeClr val="tx2"/>
                </a:solidFill>
                <a:latin typeface="+mn-lt"/>
              </a:rPr>
              <a:t>Adult</a:t>
            </a:r>
            <a:r>
              <a:rPr lang="en-US" b="1" dirty="0">
                <a:solidFill>
                  <a:schemeClr val="tx2"/>
                </a:solidFill>
                <a:latin typeface="+mn-lt"/>
              </a:rPr>
              <a:t>, </a:t>
            </a:r>
            <a:r>
              <a:rPr lang="en-US" b="1" dirty="0" smtClean="0">
                <a:solidFill>
                  <a:schemeClr val="tx2"/>
                </a:solidFill>
                <a:latin typeface="+mn-lt"/>
              </a:rPr>
              <a:t>Pediatrics </a:t>
            </a:r>
            <a:r>
              <a:rPr lang="en-US" b="1" dirty="0">
                <a:solidFill>
                  <a:schemeClr val="tx2"/>
                </a:solidFill>
                <a:latin typeface="+mn-lt"/>
              </a:rPr>
              <a:t>and Behavioral health departments to fill the unmet </a:t>
            </a:r>
            <a:r>
              <a:rPr lang="en-US" b="1" dirty="0" smtClean="0">
                <a:solidFill>
                  <a:schemeClr val="tx2"/>
                </a:solidFill>
                <a:latin typeface="+mn-lt"/>
              </a:rPr>
              <a:t>need.  </a:t>
            </a:r>
            <a:endParaRPr lang="en-US" b="1" dirty="0">
              <a:solidFill>
                <a:schemeClr val="tx2"/>
              </a:solidFill>
              <a:latin typeface="+mn-lt"/>
            </a:endParaRPr>
          </a:p>
        </p:txBody>
      </p:sp>
      <p:pic>
        <p:nvPicPr>
          <p:cNvPr id="19460" name="Picture 4" descr="Chemed-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3048000" y="1143000"/>
            <a:ext cx="3052763" cy="135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28600" y="228600"/>
            <a:ext cx="8686800" cy="838200"/>
          </a:xfrm>
        </p:spPr>
        <p:txBody>
          <a:bodyPr>
            <a:normAutofit/>
          </a:bodyPr>
          <a:lstStyle/>
          <a:p>
            <a:pPr eaLnBrk="1" fontAlgn="auto" hangingPunct="1">
              <a:spcAft>
                <a:spcPts val="0"/>
              </a:spcAft>
              <a:defRPr/>
            </a:pPr>
            <a:r>
              <a:rPr lang="en-US" sz="2400" dirty="0" smtClean="0"/>
              <a:t>AMERICAN RECOVERY &amp; REINVESTMENT ACT (</a:t>
            </a:r>
            <a:r>
              <a:rPr lang="en-US" sz="2000" dirty="0" smtClean="0"/>
              <a:t>ARRA)</a:t>
            </a:r>
          </a:p>
        </p:txBody>
      </p:sp>
      <p:sp>
        <p:nvSpPr>
          <p:cNvPr id="29699" name="Rectangle 3"/>
          <p:cNvSpPr>
            <a:spLocks noGrp="1" noChangeArrowheads="1"/>
          </p:cNvSpPr>
          <p:nvPr>
            <p:ph idx="4294967295"/>
          </p:nvPr>
        </p:nvSpPr>
        <p:spPr>
          <a:xfrm>
            <a:off x="304800" y="1600200"/>
            <a:ext cx="8534400" cy="4525963"/>
          </a:xfrm>
        </p:spPr>
        <p:txBody>
          <a:bodyPr/>
          <a:lstStyle/>
          <a:p>
            <a:pPr eaLnBrk="1" hangingPunct="1">
              <a:buFont typeface="Wingdings" pitchFamily="2" charset="2"/>
              <a:buNone/>
            </a:pPr>
            <a:endParaRPr lang="en-US" sz="2400" dirty="0" smtClean="0">
              <a:latin typeface="+mj-lt"/>
            </a:endParaRPr>
          </a:p>
          <a:p>
            <a:pPr eaLnBrk="1" hangingPunct="1">
              <a:buFont typeface="Wingdings" pitchFamily="2" charset="2"/>
              <a:buNone/>
            </a:pPr>
            <a:endParaRPr lang="en-US" sz="2400" dirty="0" smtClean="0">
              <a:latin typeface="+mj-lt"/>
            </a:endParaRPr>
          </a:p>
          <a:p>
            <a:pPr eaLnBrk="1" hangingPunct="1">
              <a:buFont typeface="Wingdings" pitchFamily="2" charset="2"/>
              <a:buNone/>
            </a:pPr>
            <a:endParaRPr lang="en-US" sz="2400" dirty="0" smtClean="0">
              <a:latin typeface="+mj-lt"/>
            </a:endParaRPr>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a:p>
            <a:pPr algn="ctr" eaLnBrk="1" hangingPunct="1">
              <a:buFont typeface="Wingdings" pitchFamily="2" charset="2"/>
              <a:buNone/>
            </a:pPr>
            <a:r>
              <a:rPr lang="en-US" sz="1600" dirty="0" smtClean="0"/>
              <a:t>Feb. 13, 2009, Congress passed the American Recovery and Reinvestment Act of 2009 </a:t>
            </a:r>
            <a:endParaRPr lang="en-US" sz="1600" dirty="0" smtClean="0">
              <a:latin typeface="+mj-lt"/>
            </a:endParaRPr>
          </a:p>
          <a:p>
            <a:pPr algn="ctr" eaLnBrk="1" hangingPunct="1">
              <a:buFont typeface="Wingdings" pitchFamily="2" charset="2"/>
              <a:buNone/>
            </a:pPr>
            <a:endParaRPr lang="en-US" sz="2200" dirty="0" smtClean="0">
              <a:latin typeface="+mj-lt"/>
            </a:endParaRPr>
          </a:p>
          <a:p>
            <a:pPr algn="ctr" eaLnBrk="1" hangingPunct="1">
              <a:buFont typeface="Wingdings" pitchFamily="2" charset="2"/>
              <a:buNone/>
            </a:pPr>
            <a:r>
              <a:rPr lang="en-US" sz="2200" dirty="0" smtClean="0">
                <a:latin typeface="+mj-lt"/>
              </a:rPr>
              <a:t>UNITED STATES OF AMERICA</a:t>
            </a:r>
          </a:p>
          <a:p>
            <a:pPr algn="ctr" eaLnBrk="1" hangingPunct="1">
              <a:buFont typeface="Wingdings" pitchFamily="2" charset="2"/>
              <a:buNone/>
            </a:pPr>
            <a:r>
              <a:rPr lang="en-US" sz="2200" dirty="0" smtClean="0">
                <a:latin typeface="+mj-lt"/>
              </a:rPr>
              <a:t>THE ADMINISTRATION FOR CHILDREN AND FAMILIES’ </a:t>
            </a:r>
          </a:p>
          <a:p>
            <a:pPr algn="ctr" eaLnBrk="1" hangingPunct="1">
              <a:buFont typeface="Wingdings" pitchFamily="2" charset="2"/>
              <a:buNone/>
            </a:pPr>
            <a:r>
              <a:rPr lang="en-US" sz="2200" dirty="0" smtClean="0">
                <a:latin typeface="+mj-lt"/>
              </a:rPr>
              <a:t>OFFICE OF COMMUNITY SERVICES (ACF/OCS)</a:t>
            </a:r>
          </a:p>
          <a:p>
            <a:pPr algn="ctr" eaLnBrk="1" hangingPunct="1">
              <a:buFont typeface="Wingdings" pitchFamily="2" charset="2"/>
              <a:buNone/>
            </a:pPr>
            <a:r>
              <a:rPr lang="en-US" sz="2200" dirty="0" smtClean="0">
                <a:latin typeface="+mj-lt"/>
              </a:rPr>
              <a:t>STRENGTHENING COMMUNITIES FUND (SCF)</a:t>
            </a:r>
          </a:p>
          <a:p>
            <a:pPr eaLnBrk="1" hangingPunct="1">
              <a:buFont typeface="Wingdings" pitchFamily="2" charset="2"/>
              <a:buNone/>
            </a:pPr>
            <a:endParaRPr lang="en-US" sz="2700" dirty="0" smtClean="0"/>
          </a:p>
          <a:p>
            <a:pPr eaLnBrk="1" hangingPunct="1">
              <a:buFont typeface="Wingdings" pitchFamily="2" charset="2"/>
              <a:buNone/>
            </a:pPr>
            <a:endParaRPr lang="en-US" sz="2700" dirty="0" smtClean="0"/>
          </a:p>
          <a:p>
            <a:pPr eaLnBrk="1" hangingPunct="1">
              <a:buFont typeface="Wingdings" pitchFamily="2" charset="2"/>
              <a:buNone/>
            </a:pPr>
            <a:endParaRPr lang="en-US" sz="2700" dirty="0" smtClean="0"/>
          </a:p>
          <a:p>
            <a:pPr eaLnBrk="1" hangingPunct="1">
              <a:buFont typeface="Wingdings" pitchFamily="2" charset="2"/>
              <a:buNone/>
            </a:pPr>
            <a:endParaRPr lang="en-US" sz="2700" dirty="0" smtClean="0"/>
          </a:p>
          <a:p>
            <a:pPr eaLnBrk="1" hangingPunct="1">
              <a:buFont typeface="Wingdings" pitchFamily="2" charset="2"/>
              <a:buNone/>
            </a:pPr>
            <a:r>
              <a:rPr lang="en-US" sz="2700" dirty="0" smtClean="0"/>
              <a:t>                                                                   </a:t>
            </a:r>
          </a:p>
        </p:txBody>
      </p:sp>
      <p:pic>
        <p:nvPicPr>
          <p:cNvPr id="6" name="Picture 5" descr="Eagle.small.jpg"/>
          <p:cNvPicPr>
            <a:picLocks noChangeAspect="1"/>
          </p:cNvPicPr>
          <p:nvPr/>
        </p:nvPicPr>
        <p:blipFill>
          <a:blip r:embed="rId2" cstate="print"/>
          <a:stretch>
            <a:fillRect/>
          </a:stretch>
        </p:blipFill>
        <p:spPr>
          <a:xfrm>
            <a:off x="2933700" y="1219200"/>
            <a:ext cx="3276600" cy="24574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82025"/>
            <a:ext cx="6781800" cy="584775"/>
          </a:xfrm>
          <a:prstGeom prst="rect">
            <a:avLst/>
          </a:prstGeom>
          <a:noFill/>
        </p:spPr>
        <p:txBody>
          <a:bodyPr wrap="square" rtlCol="0">
            <a:spAutoFit/>
          </a:bodyPr>
          <a:lstStyle/>
          <a:p>
            <a:r>
              <a:rPr lang="en-US" sz="3200" cap="all" dirty="0" smtClean="0">
                <a:solidFill>
                  <a:schemeClr val="tx2"/>
                </a:solidFill>
                <a:effectLst>
                  <a:reflection blurRad="12700" stA="48000" endA="300" endPos="55000" dir="5400000" sy="-90000" algn="bl" rotWithShape="0"/>
                </a:effectLst>
                <a:latin typeface="+mj-lt"/>
                <a:ea typeface="+mj-ea"/>
                <a:cs typeface="+mj-cs"/>
              </a:rPr>
              <a:t>ARRA GENERAL, SCOPE </a:t>
            </a:r>
            <a:endParaRPr lang="en-US" sz="3200" cap="all" dirty="0">
              <a:solidFill>
                <a:schemeClr val="tx2"/>
              </a:solidFill>
              <a:effectLst>
                <a:reflection blurRad="12700" stA="48000" endA="300" endPos="55000" dir="5400000" sy="-90000" algn="bl" rotWithShape="0"/>
              </a:effectLst>
              <a:latin typeface="+mj-lt"/>
              <a:ea typeface="+mj-ea"/>
              <a:cs typeface="+mj-cs"/>
            </a:endParaRPr>
          </a:p>
        </p:txBody>
      </p:sp>
      <p:sp>
        <p:nvSpPr>
          <p:cNvPr id="4" name="TextBox 3"/>
          <p:cNvSpPr txBox="1"/>
          <p:nvPr/>
        </p:nvSpPr>
        <p:spPr>
          <a:xfrm>
            <a:off x="457200" y="1314271"/>
            <a:ext cx="8229600" cy="4278094"/>
          </a:xfrm>
          <a:prstGeom prst="rect">
            <a:avLst/>
          </a:prstGeom>
          <a:noFill/>
        </p:spPr>
        <p:txBody>
          <a:bodyPr wrap="square" rtlCol="0">
            <a:spAutoFit/>
          </a:bodyPr>
          <a:lstStyle/>
          <a:p>
            <a:pPr>
              <a:lnSpc>
                <a:spcPct val="150000"/>
              </a:lnSpc>
              <a:buClr>
                <a:srgbClr val="FF0000"/>
              </a:buClr>
              <a:buFont typeface="Courier New" pitchFamily="49" charset="0"/>
              <a:buChar char="o"/>
            </a:pPr>
            <a:r>
              <a:rPr lang="en-US" sz="2400" b="1" dirty="0" smtClean="0">
                <a:solidFill>
                  <a:schemeClr val="tx2"/>
                </a:solidFill>
                <a:latin typeface="+mn-lt"/>
              </a:rPr>
              <a:t>   </a:t>
            </a:r>
            <a:r>
              <a:rPr lang="en-US" sz="2400" b="1" dirty="0" smtClean="0">
                <a:solidFill>
                  <a:schemeClr val="tx2"/>
                </a:solidFill>
                <a:latin typeface="+mj-lt"/>
              </a:rPr>
              <a:t>CREATE NEW JOBS AS WELL AS SAVE EXISTING ONES</a:t>
            </a:r>
          </a:p>
          <a:p>
            <a:pPr>
              <a:buClr>
                <a:srgbClr val="FF0000"/>
              </a:buClr>
              <a:buFont typeface="Courier New" pitchFamily="49" charset="0"/>
              <a:buChar char="o"/>
            </a:pPr>
            <a:r>
              <a:rPr lang="en-US" sz="2400" b="1" dirty="0" smtClean="0">
                <a:solidFill>
                  <a:schemeClr val="tx2"/>
                </a:solidFill>
                <a:latin typeface="+mj-lt"/>
              </a:rPr>
              <a:t>   SPUR ECONOMIC ACTIVITY AND INVEST IN LONG-TERM</a:t>
            </a:r>
          </a:p>
          <a:p>
            <a:pPr>
              <a:buClr>
                <a:srgbClr val="FF0000"/>
              </a:buClr>
            </a:pPr>
            <a:r>
              <a:rPr lang="en-US" sz="2400" b="1" dirty="0" smtClean="0">
                <a:solidFill>
                  <a:schemeClr val="tx2"/>
                </a:solidFill>
                <a:latin typeface="+mj-lt"/>
              </a:rPr>
              <a:t>      ECONOMIC GROWTH</a:t>
            </a:r>
          </a:p>
          <a:p>
            <a:pPr>
              <a:lnSpc>
                <a:spcPct val="150000"/>
              </a:lnSpc>
              <a:buClr>
                <a:srgbClr val="FF0000"/>
              </a:buClr>
              <a:buFont typeface="Courier New" pitchFamily="49" charset="0"/>
              <a:buChar char="o"/>
            </a:pPr>
            <a:r>
              <a:rPr lang="en-US" sz="2400" b="1" dirty="0" smtClean="0">
                <a:solidFill>
                  <a:schemeClr val="tx2"/>
                </a:solidFill>
                <a:latin typeface="+mj-lt"/>
              </a:rPr>
              <a:t>   FOSTER ACCOUNTABILITY AND TRANSPARENCY IN </a:t>
            </a:r>
          </a:p>
          <a:p>
            <a:pPr>
              <a:lnSpc>
                <a:spcPct val="150000"/>
              </a:lnSpc>
              <a:buClr>
                <a:srgbClr val="FF0000"/>
              </a:buClr>
            </a:pPr>
            <a:r>
              <a:rPr lang="en-US" sz="2400" b="1" dirty="0" smtClean="0">
                <a:solidFill>
                  <a:schemeClr val="tx2"/>
                </a:solidFill>
                <a:latin typeface="+mj-lt"/>
              </a:rPr>
              <a:t>      GOVERNMENT SPENDING</a:t>
            </a:r>
          </a:p>
          <a:p>
            <a:pPr>
              <a:lnSpc>
                <a:spcPct val="150000"/>
              </a:lnSpc>
              <a:buClr>
                <a:srgbClr val="FF0000"/>
              </a:buClr>
              <a:buFont typeface="Courier New" pitchFamily="49" charset="0"/>
              <a:buChar char="o"/>
            </a:pPr>
            <a:r>
              <a:rPr lang="en-US" sz="2400" b="1" dirty="0" smtClean="0">
                <a:solidFill>
                  <a:schemeClr val="tx2"/>
                </a:solidFill>
                <a:latin typeface="+mj-lt"/>
              </a:rPr>
              <a:t>   PROVIDING $288 BILLION IN TAX CUTS AND BENEFITS</a:t>
            </a:r>
          </a:p>
          <a:p>
            <a:pPr>
              <a:lnSpc>
                <a:spcPct val="150000"/>
              </a:lnSpc>
              <a:buClr>
                <a:srgbClr val="FF0000"/>
              </a:buClr>
            </a:pPr>
            <a:r>
              <a:rPr lang="en-US" sz="2400" b="1" dirty="0" smtClean="0">
                <a:solidFill>
                  <a:schemeClr val="tx2"/>
                </a:solidFill>
                <a:latin typeface="+mj-lt"/>
              </a:rPr>
              <a:t>      FOR MILLIONS OF WORKING FAMILIES AND BUSINESSES</a:t>
            </a:r>
          </a:p>
          <a:p>
            <a:pPr>
              <a:buClr>
                <a:srgbClr val="FF0000"/>
              </a:buClr>
            </a:pPr>
            <a:endParaRPr lang="en-US" sz="2200" b="1" dirty="0" smtClean="0">
              <a:latin typeface="+mj-lt"/>
            </a:endParaRPr>
          </a:p>
          <a:p>
            <a:r>
              <a:rPr lang="en-US" sz="2200" dirty="0" smtClean="0">
                <a:latin typeface="+mj-lt"/>
              </a:rPr>
              <a:t> </a:t>
            </a:r>
            <a:endParaRPr lang="en-US" sz="2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7010" name="Rectangle 2"/>
          <p:cNvSpPr>
            <a:spLocks noGrp="1" noChangeArrowheads="1"/>
          </p:cNvSpPr>
          <p:nvPr>
            <p:ph type="title" idx="4294967295"/>
          </p:nvPr>
        </p:nvSpPr>
        <p:spPr>
          <a:xfrm>
            <a:off x="381000" y="228600"/>
            <a:ext cx="8686800" cy="838200"/>
          </a:xfrm>
        </p:spPr>
        <p:txBody>
          <a:bodyPr>
            <a:normAutofit/>
          </a:bodyPr>
          <a:lstStyle/>
          <a:p>
            <a:pPr eaLnBrk="1" fontAlgn="auto" hangingPunct="1">
              <a:spcAft>
                <a:spcPts val="0"/>
              </a:spcAft>
              <a:defRPr/>
            </a:pPr>
            <a:r>
              <a:rPr lang="en-US" sz="4400" dirty="0" smtClean="0"/>
              <a:t>LRRC WELCOMES</a:t>
            </a:r>
          </a:p>
        </p:txBody>
      </p:sp>
      <p:sp>
        <p:nvSpPr>
          <p:cNvPr id="427011" name="Rectangle 3"/>
          <p:cNvSpPr>
            <a:spLocks noGrp="1" noChangeArrowheads="1"/>
          </p:cNvSpPr>
          <p:nvPr>
            <p:ph idx="4294967295"/>
          </p:nvPr>
        </p:nvSpPr>
        <p:spPr>
          <a:xfrm>
            <a:off x="457200" y="1524000"/>
            <a:ext cx="8153400" cy="3581400"/>
          </a:xfrm>
        </p:spPr>
        <p:txBody>
          <a:bodyPr>
            <a:noAutofit/>
          </a:bodyPr>
          <a:lstStyle/>
          <a:p>
            <a:pPr algn="ctr">
              <a:buNone/>
            </a:pPr>
            <a:r>
              <a:rPr lang="en-US" b="1" dirty="0" smtClean="0">
                <a:latin typeface="+mj-lt"/>
                <a:cs typeface="Arial" pitchFamily="34" charset="0"/>
              </a:rPr>
              <a:t>        Lakewood, New Jersey</a:t>
            </a:r>
          </a:p>
          <a:p>
            <a:pPr algn="ctr">
              <a:buNone/>
            </a:pPr>
            <a:endParaRPr lang="en-US" sz="2800" b="1" dirty="0" smtClean="0">
              <a:latin typeface="+mj-lt"/>
              <a:cs typeface="Arial" pitchFamily="34" charset="0"/>
            </a:endParaRPr>
          </a:p>
          <a:p>
            <a:pPr algn="ctr">
              <a:buNone/>
            </a:pPr>
            <a:endParaRPr lang="en-US" sz="2000" b="1" dirty="0" smtClean="0">
              <a:latin typeface="+mj-lt"/>
              <a:cs typeface="Arial" pitchFamily="34" charset="0"/>
            </a:endParaRPr>
          </a:p>
          <a:p>
            <a:pPr algn="ctr">
              <a:buNone/>
            </a:pPr>
            <a:endParaRPr lang="en-US" sz="2800" b="1" dirty="0" smtClean="0">
              <a:latin typeface="+mj-lt"/>
              <a:cs typeface="Arial" pitchFamily="34" charset="0"/>
            </a:endParaRPr>
          </a:p>
          <a:p>
            <a:pPr algn="ctr">
              <a:buNone/>
            </a:pPr>
            <a:endParaRPr lang="en-US" sz="2800" b="1" dirty="0" smtClean="0">
              <a:latin typeface="+mj-lt"/>
              <a:cs typeface="Arial" pitchFamily="34" charset="0"/>
            </a:endParaRPr>
          </a:p>
          <a:p>
            <a:pPr algn="ctr">
              <a:buNone/>
            </a:pPr>
            <a:r>
              <a:rPr lang="en-US" sz="2800" b="1" dirty="0" smtClean="0">
                <a:latin typeface="+mj-lt"/>
                <a:cs typeface="Arial" pitchFamily="34" charset="0"/>
              </a:rPr>
              <a:t>Nonprofit &amp; Faith Based </a:t>
            </a:r>
          </a:p>
          <a:p>
            <a:pPr algn="ctr">
              <a:buNone/>
            </a:pPr>
            <a:r>
              <a:rPr lang="en-US" sz="2800" b="1" dirty="0" smtClean="0">
                <a:latin typeface="+mj-lt"/>
                <a:cs typeface="Arial" pitchFamily="34" charset="0"/>
              </a:rPr>
              <a:t>Agencies</a:t>
            </a:r>
          </a:p>
          <a:p>
            <a:pPr algn="ctr">
              <a:buNone/>
            </a:pPr>
            <a:endParaRPr lang="en-US" sz="2800" b="1" dirty="0" smtClean="0">
              <a:latin typeface="+mj-lt"/>
              <a:cs typeface="Arial" pitchFamily="34" charset="0"/>
            </a:endParaRPr>
          </a:p>
          <a:p>
            <a:pPr algn="ctr">
              <a:buNone/>
            </a:pPr>
            <a:endParaRPr lang="en-US" sz="2800" b="1" dirty="0" smtClean="0">
              <a:latin typeface="+mj-lt"/>
              <a:cs typeface="Arial" pitchFamily="34" charset="0"/>
            </a:endParaRPr>
          </a:p>
          <a:p>
            <a:pPr algn="ctr">
              <a:buNone/>
            </a:pPr>
            <a:endParaRPr lang="en-US" sz="2800" b="1" dirty="0" smtClean="0">
              <a:latin typeface="+mj-lt"/>
              <a:cs typeface="Arial" pitchFamily="34" charset="0"/>
            </a:endParaRPr>
          </a:p>
          <a:p>
            <a:pPr algn="ctr" eaLnBrk="1" fontAlgn="auto" hangingPunct="1">
              <a:lnSpc>
                <a:spcPct val="120000"/>
              </a:lnSpc>
              <a:spcAft>
                <a:spcPts val="0"/>
              </a:spcAft>
              <a:buFont typeface="Wingdings 2"/>
              <a:buNone/>
              <a:defRPr/>
            </a:pPr>
            <a:endParaRPr lang="en-US" sz="2800" dirty="0" smtClean="0">
              <a:latin typeface="+mj-lt"/>
            </a:endParaRPr>
          </a:p>
        </p:txBody>
      </p:sp>
      <p:sp>
        <p:nvSpPr>
          <p:cNvPr id="5" name="Rectangle 4"/>
          <p:cNvSpPr/>
          <p:nvPr/>
        </p:nvSpPr>
        <p:spPr>
          <a:xfrm>
            <a:off x="2057400" y="4651374"/>
            <a:ext cx="5334000" cy="369332"/>
          </a:xfrm>
          <a:prstGeom prst="rect">
            <a:avLst/>
          </a:prstGeom>
        </p:spPr>
        <p:txBody>
          <a:bodyPr wrap="square">
            <a:spAutoFit/>
          </a:bodyPr>
          <a:lstStyle/>
          <a:p>
            <a:pPr algn="ctr" eaLnBrk="0" hangingPunct="0">
              <a:spcBef>
                <a:spcPct val="50000"/>
              </a:spcBef>
              <a:defRPr/>
            </a:pPr>
            <a:endParaRPr lang="en-US" i="1" dirty="0">
              <a:latin typeface="+mn-lt"/>
            </a:endParaRPr>
          </a:p>
        </p:txBody>
      </p:sp>
      <p:sp>
        <p:nvSpPr>
          <p:cNvPr id="8" name="Rectangle 7"/>
          <p:cNvSpPr/>
          <p:nvPr/>
        </p:nvSpPr>
        <p:spPr>
          <a:xfrm>
            <a:off x="228600" y="5181600"/>
            <a:ext cx="8686800" cy="1323439"/>
          </a:xfrm>
          <a:prstGeom prst="rect">
            <a:avLst/>
          </a:prstGeom>
        </p:spPr>
        <p:txBody>
          <a:bodyPr wrap="square">
            <a:spAutoFit/>
          </a:bodyPr>
          <a:lstStyle/>
          <a:p>
            <a:pPr algn="ctr" eaLnBrk="1" hangingPunct="1">
              <a:buFont typeface="Arial" charset="0"/>
              <a:buNone/>
              <a:defRPr/>
            </a:pPr>
            <a:r>
              <a:rPr lang="en-US" sz="1600" b="1" dirty="0" smtClean="0"/>
              <a:t>Presented by</a:t>
            </a:r>
            <a:endParaRPr lang="en-US" sz="1600" dirty="0" smtClean="0">
              <a:solidFill>
                <a:schemeClr val="tx2"/>
              </a:solidFill>
              <a:effectLst>
                <a:outerShdw blurRad="38100" dist="38100" dir="2700000" algn="tl">
                  <a:srgbClr val="000000">
                    <a:alpha val="43137"/>
                  </a:srgbClr>
                </a:outerShdw>
              </a:effectLst>
            </a:endParaRPr>
          </a:p>
          <a:p>
            <a:pPr algn="ctr" eaLnBrk="1" hangingPunct="1">
              <a:buFont typeface="Arial" charset="0"/>
              <a:buNone/>
              <a:defRPr/>
            </a:pPr>
            <a:r>
              <a:rPr lang="en-US" sz="1600" b="1" dirty="0" smtClean="0">
                <a:solidFill>
                  <a:schemeClr val="tx2"/>
                </a:solidFill>
                <a:effectLst>
                  <a:outerShdw blurRad="38100" dist="38100" dir="2700000" algn="tl">
                    <a:srgbClr val="000000">
                      <a:alpha val="43137"/>
                    </a:srgbClr>
                  </a:outerShdw>
                </a:effectLst>
                <a:latin typeface="+mj-lt"/>
              </a:rPr>
              <a:t>JAY B. BRAUN, L. S. W., M. S. W, M. S. ED.  </a:t>
            </a:r>
          </a:p>
          <a:p>
            <a:pPr algn="ctr" eaLnBrk="1" hangingPunct="1">
              <a:buFont typeface="Arial" charset="0"/>
              <a:buNone/>
              <a:defRPr/>
            </a:pPr>
            <a:r>
              <a:rPr lang="en-US" sz="1600" b="1" dirty="0" smtClean="0">
                <a:solidFill>
                  <a:schemeClr val="tx2"/>
                </a:solidFill>
                <a:effectLst>
                  <a:outerShdw blurRad="38100" dist="38100" dir="2700000" algn="tl">
                    <a:srgbClr val="000000">
                      <a:alpha val="43137"/>
                    </a:srgbClr>
                  </a:outerShdw>
                </a:effectLst>
                <a:latin typeface="+mj-lt"/>
              </a:rPr>
              <a:t>DIRECTOR</a:t>
            </a:r>
          </a:p>
          <a:p>
            <a:pPr algn="ctr" eaLnBrk="1" hangingPunct="1">
              <a:buFont typeface="Arial" charset="0"/>
              <a:buNone/>
              <a:defRPr/>
            </a:pPr>
            <a:r>
              <a:rPr lang="en-US" sz="1600" b="1" dirty="0" smtClean="0">
                <a:solidFill>
                  <a:schemeClr val="tx2"/>
                </a:solidFill>
                <a:effectLst>
                  <a:outerShdw blurRad="38100" dist="38100" dir="2700000" algn="tl">
                    <a:srgbClr val="000000">
                      <a:alpha val="43137"/>
                    </a:srgbClr>
                  </a:outerShdw>
                </a:effectLst>
                <a:latin typeface="+mj-lt"/>
              </a:rPr>
              <a:t>LAKEWOOD RESOURCE AND REFERRAL CENTER</a:t>
            </a:r>
          </a:p>
          <a:p>
            <a:pPr algn="ctr" eaLnBrk="1" hangingPunct="1">
              <a:buFont typeface="Arial" charset="0"/>
              <a:buNone/>
              <a:defRPr/>
            </a:pPr>
            <a:r>
              <a:rPr lang="en-US" sz="1600" b="1" dirty="0" smtClean="0">
                <a:solidFill>
                  <a:schemeClr val="tx2"/>
                </a:solidFill>
                <a:effectLst>
                  <a:outerShdw blurRad="38100" dist="38100" dir="2700000" algn="tl">
                    <a:srgbClr val="000000">
                      <a:alpha val="43137"/>
                    </a:srgbClr>
                  </a:outerShdw>
                </a:effectLst>
                <a:latin typeface="+mj-lt"/>
              </a:rPr>
              <a:t>SOCIAL SERVICES  INFORMATION &amp; REFERRAL DIVISION</a:t>
            </a:r>
            <a:endParaRPr lang="en-US" sz="1600" b="1" i="1" dirty="0">
              <a:latin typeface="+mj-lt"/>
            </a:endParaRPr>
          </a:p>
        </p:txBody>
      </p:sp>
      <p:sp>
        <p:nvSpPr>
          <p:cNvPr id="10" name="TextBox 9"/>
          <p:cNvSpPr txBox="1"/>
          <p:nvPr/>
        </p:nvSpPr>
        <p:spPr>
          <a:xfrm>
            <a:off x="1600200" y="1828800"/>
            <a:ext cx="1905000" cy="369332"/>
          </a:xfrm>
          <a:prstGeom prst="rect">
            <a:avLst/>
          </a:prstGeom>
          <a:noFill/>
        </p:spPr>
        <p:txBody>
          <a:bodyPr wrap="square" rtlCol="0">
            <a:spAutoFit/>
          </a:bodyPr>
          <a:lstStyle/>
          <a:p>
            <a:endParaRPr lang="en-US" dirty="0"/>
          </a:p>
        </p:txBody>
      </p:sp>
      <p:pic>
        <p:nvPicPr>
          <p:cNvPr id="1027" name="Picture 3"/>
          <p:cNvPicPr>
            <a:picLocks noChangeAspect="1" noChangeArrowheads="1"/>
          </p:cNvPicPr>
          <p:nvPr/>
        </p:nvPicPr>
        <p:blipFill>
          <a:blip r:embed="rId3" cstate="print"/>
          <a:stretch>
            <a:fillRect/>
          </a:stretch>
        </p:blipFill>
        <p:spPr bwMode="auto">
          <a:xfrm>
            <a:off x="381000" y="1828800"/>
            <a:ext cx="3352800" cy="2112264"/>
          </a:xfrm>
          <a:prstGeom prst="ellipse">
            <a:avLst/>
          </a:prstGeom>
          <a:ln>
            <a:noFill/>
          </a:ln>
          <a:effectLst>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27010"/>
                                        </p:tgtEl>
                                        <p:attrNameLst>
                                          <p:attrName>style.visibility</p:attrName>
                                        </p:attrNameLst>
                                      </p:cBhvr>
                                      <p:to>
                                        <p:strVal val="visible"/>
                                      </p:to>
                                    </p:set>
                                    <p:animEffect transition="in" filter="diamond(in)">
                                      <p:cBhvr>
                                        <p:cTn id="7" dur="2000"/>
                                        <p:tgtEl>
                                          <p:spTgt spid="427010"/>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427011">
                                            <p:txEl>
                                              <p:pRg st="0" end="0"/>
                                            </p:txEl>
                                          </p:spTgt>
                                        </p:tgtEl>
                                        <p:attrNameLst>
                                          <p:attrName>style.visibility</p:attrName>
                                        </p:attrNameLst>
                                      </p:cBhvr>
                                      <p:to>
                                        <p:strVal val="visible"/>
                                      </p:to>
                                    </p:set>
                                    <p:anim calcmode="lin" valueType="num">
                                      <p:cBhvr>
                                        <p:cTn id="11" dur="500" fill="hold"/>
                                        <p:tgtEl>
                                          <p:spTgt spid="42701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27011">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270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27011">
                                            <p:txEl>
                                              <p:pRg st="5" end="5"/>
                                            </p:txEl>
                                          </p:spTgt>
                                        </p:tgtEl>
                                        <p:attrNameLst>
                                          <p:attrName>style.visibility</p:attrName>
                                        </p:attrNameLst>
                                      </p:cBhvr>
                                      <p:to>
                                        <p:strVal val="visible"/>
                                      </p:to>
                                    </p:set>
                                    <p:anim calcmode="lin" valueType="num">
                                      <p:cBhvr>
                                        <p:cTn id="18" dur="500" fill="hold"/>
                                        <p:tgtEl>
                                          <p:spTgt spid="427011">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427011">
                                            <p:txEl>
                                              <p:pRg st="5" end="5"/>
                                            </p:txEl>
                                          </p:spTgt>
                                        </p:tgtEl>
                                        <p:attrNameLst>
                                          <p:attrName>ppt_h</p:attrName>
                                        </p:attrNameLst>
                                      </p:cBhvr>
                                      <p:tavLst>
                                        <p:tav tm="0">
                                          <p:val>
                                            <p:fltVal val="0"/>
                                          </p:val>
                                        </p:tav>
                                        <p:tav tm="100000">
                                          <p:val>
                                            <p:strVal val="#ppt_h"/>
                                          </p:val>
                                        </p:tav>
                                      </p:tavLst>
                                    </p:anim>
                                    <p:animEffect transition="in" filter="fade">
                                      <p:cBhvr>
                                        <p:cTn id="20" dur="500"/>
                                        <p:tgtEl>
                                          <p:spTgt spid="427011">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427011">
                                            <p:txEl>
                                              <p:pRg st="6" end="6"/>
                                            </p:txEl>
                                          </p:spTgt>
                                        </p:tgtEl>
                                        <p:attrNameLst>
                                          <p:attrName>style.visibility</p:attrName>
                                        </p:attrNameLst>
                                      </p:cBhvr>
                                      <p:to>
                                        <p:strVal val="visible"/>
                                      </p:to>
                                    </p:set>
                                    <p:anim calcmode="lin" valueType="num">
                                      <p:cBhvr>
                                        <p:cTn id="25" dur="500" fill="hold"/>
                                        <p:tgtEl>
                                          <p:spTgt spid="427011">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427011">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427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6781800" cy="740716"/>
          </a:xfrm>
          <a:prstGeom prst="rect">
            <a:avLst/>
          </a:prstGeom>
          <a:noFill/>
        </p:spPr>
        <p:txBody>
          <a:bodyPr wrap="square" rtlCol="0">
            <a:spAutoFit/>
          </a:bodyPr>
          <a:lstStyle/>
          <a:p>
            <a:pPr eaLnBrk="0" hangingPunct="0">
              <a:lnSpc>
                <a:spcPct val="150000"/>
              </a:lnSpc>
              <a:buClr>
                <a:srgbClr val="FF0000"/>
              </a:buClr>
              <a:defRPr/>
            </a:pPr>
            <a:r>
              <a:rPr lang="en-US" sz="3200" cap="all" dirty="0" smtClean="0">
                <a:solidFill>
                  <a:schemeClr val="tx2"/>
                </a:solidFill>
                <a:effectLst>
                  <a:reflection blurRad="12700" stA="48000" endA="300" endPos="55000" dir="5400000" sy="-90000" algn="bl" rotWithShape="0"/>
                </a:effectLst>
                <a:latin typeface="+mj-lt"/>
                <a:ea typeface="+mj-ea"/>
                <a:cs typeface="+mj-cs"/>
              </a:rPr>
              <a:t>  ARRA GENERAL, SCOPE CON’T </a:t>
            </a:r>
          </a:p>
        </p:txBody>
      </p:sp>
      <p:sp>
        <p:nvSpPr>
          <p:cNvPr id="4" name="TextBox 3"/>
          <p:cNvSpPr txBox="1"/>
          <p:nvPr/>
        </p:nvSpPr>
        <p:spPr>
          <a:xfrm>
            <a:off x="457200" y="1314271"/>
            <a:ext cx="8229600" cy="3170099"/>
          </a:xfrm>
          <a:prstGeom prst="rect">
            <a:avLst/>
          </a:prstGeom>
          <a:noFill/>
        </p:spPr>
        <p:txBody>
          <a:bodyPr wrap="square" rtlCol="0">
            <a:spAutoFit/>
          </a:bodyPr>
          <a:lstStyle/>
          <a:p>
            <a:pPr eaLnBrk="0" hangingPunct="0">
              <a:lnSpc>
                <a:spcPct val="150000"/>
              </a:lnSpc>
              <a:buClr>
                <a:srgbClr val="FF0000"/>
              </a:buClr>
              <a:buFont typeface="Courier New" pitchFamily="49" charset="0"/>
              <a:buChar char="o"/>
              <a:defRPr/>
            </a:pPr>
            <a:r>
              <a:rPr lang="en-US" sz="2000" dirty="0" smtClean="0">
                <a:latin typeface="+mj-lt"/>
              </a:rPr>
              <a:t>   </a:t>
            </a:r>
            <a:r>
              <a:rPr lang="en-US" sz="2000" b="1" dirty="0" smtClean="0">
                <a:solidFill>
                  <a:schemeClr val="tx2"/>
                </a:solidFill>
                <a:latin typeface="+mj-lt"/>
              </a:rPr>
              <a:t>INCREASING FEDERAL FUNDS FOR EDUCATION AND HEALTH CARE </a:t>
            </a:r>
          </a:p>
          <a:p>
            <a:pPr eaLnBrk="0" hangingPunct="0">
              <a:lnSpc>
                <a:spcPct val="150000"/>
              </a:lnSpc>
              <a:buClr>
                <a:srgbClr val="FF0000"/>
              </a:buClr>
              <a:buFont typeface="Courier New" pitchFamily="49" charset="0"/>
              <a:buChar char="o"/>
              <a:defRPr/>
            </a:pPr>
            <a:r>
              <a:rPr lang="en-US" sz="2000" b="1" dirty="0" smtClean="0">
                <a:solidFill>
                  <a:schemeClr val="tx2"/>
                </a:solidFill>
                <a:latin typeface="+mj-lt"/>
              </a:rPr>
              <a:t>   EXTENDED ENTITLEMENT PROGRAMS (SUCH AS EXTENDING </a:t>
            </a:r>
          </a:p>
          <a:p>
            <a:pPr eaLnBrk="0" hangingPunct="0">
              <a:lnSpc>
                <a:spcPct val="150000"/>
              </a:lnSpc>
              <a:buClr>
                <a:srgbClr val="FF0000"/>
              </a:buClr>
              <a:buFont typeface="Courier New" pitchFamily="49" charset="0"/>
              <a:buChar char="o"/>
              <a:defRPr/>
            </a:pPr>
            <a:r>
              <a:rPr lang="en-US" sz="2000" b="1" dirty="0" smtClean="0">
                <a:solidFill>
                  <a:schemeClr val="tx2"/>
                </a:solidFill>
                <a:latin typeface="+mj-lt"/>
              </a:rPr>
              <a:t>   UNEMPLOYMENT BENEFITS) BY $224 BILLION</a:t>
            </a:r>
          </a:p>
          <a:p>
            <a:pPr eaLnBrk="0" hangingPunct="0">
              <a:buClr>
                <a:srgbClr val="FF0000"/>
              </a:buClr>
              <a:buFont typeface="Courier New" pitchFamily="49" charset="0"/>
              <a:buChar char="o"/>
              <a:defRPr/>
            </a:pPr>
            <a:r>
              <a:rPr lang="en-US" sz="2000" b="1" dirty="0" smtClean="0">
                <a:solidFill>
                  <a:schemeClr val="tx2"/>
                </a:solidFill>
                <a:latin typeface="+mj-lt"/>
              </a:rPr>
              <a:t>   MAKING $275 BILLION AVAILABLE FOR FEDERAL CONTRACTS,  </a:t>
            </a:r>
          </a:p>
          <a:p>
            <a:pPr eaLnBrk="0" hangingPunct="0">
              <a:buClr>
                <a:srgbClr val="FF0000"/>
              </a:buClr>
              <a:defRPr/>
            </a:pPr>
            <a:r>
              <a:rPr lang="en-US" sz="2000" b="1" i="1" dirty="0" smtClean="0">
                <a:solidFill>
                  <a:schemeClr val="tx2"/>
                </a:solidFill>
                <a:latin typeface="+mj-lt"/>
              </a:rPr>
              <a:t>     </a:t>
            </a:r>
            <a:r>
              <a:rPr lang="en-US" sz="2000" b="1" dirty="0" smtClean="0">
                <a:solidFill>
                  <a:schemeClr val="tx2"/>
                </a:solidFill>
                <a:latin typeface="+mj-lt"/>
              </a:rPr>
              <a:t>GRANTS AND LOANS                            </a:t>
            </a:r>
          </a:p>
          <a:p>
            <a:pPr eaLnBrk="0" hangingPunct="0">
              <a:lnSpc>
                <a:spcPct val="150000"/>
              </a:lnSpc>
              <a:buClr>
                <a:srgbClr val="FF0000"/>
              </a:buClr>
              <a:buFont typeface="Courier New" pitchFamily="49" charset="0"/>
              <a:buChar char="o"/>
              <a:defRPr/>
            </a:pPr>
            <a:r>
              <a:rPr lang="en-US" sz="2000" b="1" dirty="0" smtClean="0">
                <a:solidFill>
                  <a:schemeClr val="tx2"/>
                </a:solidFill>
                <a:latin typeface="+mj-lt"/>
              </a:rPr>
              <a:t>   REQUIRING RECIPIENTS OF RECOVERY FUNDS TO REPORT             </a:t>
            </a:r>
          </a:p>
          <a:p>
            <a:pPr eaLnBrk="0" hangingPunct="0">
              <a:buClr>
                <a:srgbClr val="FF0000"/>
              </a:buClr>
              <a:defRPr/>
            </a:pPr>
            <a:r>
              <a:rPr lang="en-US" sz="2000" b="1" dirty="0" smtClean="0">
                <a:solidFill>
                  <a:schemeClr val="tx2"/>
                </a:solidFill>
                <a:latin typeface="+mj-lt"/>
              </a:rPr>
              <a:t>     QUARTERLY ON THE AMOUNT OF MONIES SPENT,  THE STATUS </a:t>
            </a:r>
          </a:p>
          <a:p>
            <a:pPr eaLnBrk="0" hangingPunct="0">
              <a:buClr>
                <a:srgbClr val="FF0000"/>
              </a:buClr>
              <a:defRPr/>
            </a:pPr>
            <a:r>
              <a:rPr lang="en-US" sz="2000" b="1" dirty="0" smtClean="0">
                <a:solidFill>
                  <a:schemeClr val="tx2"/>
                </a:solidFill>
                <a:latin typeface="+mj-lt"/>
              </a:rPr>
              <a:t>     OF THE PROJECT, THE NUMBER OF JOBS CREATED AND/OR SAVED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6629400" cy="740716"/>
          </a:xfrm>
          <a:prstGeom prst="rect">
            <a:avLst/>
          </a:prstGeom>
          <a:noFill/>
        </p:spPr>
        <p:txBody>
          <a:bodyPr wrap="square" rtlCol="0">
            <a:spAutoFit/>
          </a:bodyPr>
          <a:lstStyle/>
          <a:p>
            <a:pPr marL="344488" indent="-344488" eaLnBrk="0" hangingPunct="0">
              <a:lnSpc>
                <a:spcPct val="150000"/>
              </a:lnSpc>
              <a:buClr>
                <a:schemeClr val="accent2"/>
              </a:buClr>
              <a:defRPr/>
            </a:pPr>
            <a:r>
              <a:rPr lang="en-US" sz="3200" cap="all" dirty="0" smtClean="0">
                <a:solidFill>
                  <a:schemeClr val="tx2"/>
                </a:solidFill>
                <a:effectLst>
                  <a:reflection blurRad="12700" stA="48000" endA="300" endPos="55000" dir="5400000" sy="-90000" algn="bl" rotWithShape="0"/>
                </a:effectLst>
                <a:latin typeface="+mj-lt"/>
                <a:ea typeface="+mj-ea"/>
                <a:cs typeface="+mj-cs"/>
              </a:rPr>
              <a:t>ARRA GENERAL GOALS </a:t>
            </a:r>
          </a:p>
        </p:txBody>
      </p:sp>
      <p:sp>
        <p:nvSpPr>
          <p:cNvPr id="3" name="TextBox 2"/>
          <p:cNvSpPr txBox="1"/>
          <p:nvPr/>
        </p:nvSpPr>
        <p:spPr>
          <a:xfrm>
            <a:off x="457200" y="1371600"/>
            <a:ext cx="8305800" cy="5755422"/>
          </a:xfrm>
          <a:prstGeom prst="rect">
            <a:avLst/>
          </a:prstGeom>
          <a:noFill/>
        </p:spPr>
        <p:txBody>
          <a:bodyPr wrap="square" rtlCol="0">
            <a:spAutoFit/>
          </a:bodyPr>
          <a:lstStyle/>
          <a:p>
            <a:pPr marL="344488" indent="-344488" eaLnBrk="0" hangingPunct="0">
              <a:lnSpc>
                <a:spcPct val="150000"/>
              </a:lnSpc>
              <a:buClr>
                <a:schemeClr val="accent2"/>
              </a:buClr>
              <a:buFont typeface="Courier New" pitchFamily="49" charset="0"/>
              <a:buChar char="o"/>
              <a:defRPr/>
            </a:pPr>
            <a:r>
              <a:rPr lang="en-US" sz="2400" b="1" dirty="0" smtClean="0">
                <a:solidFill>
                  <a:schemeClr val="tx2"/>
                </a:solidFill>
                <a:latin typeface="+mj-lt"/>
              </a:rPr>
              <a:t>BOOST EMPLOYMENT AND THE ECONOMY</a:t>
            </a:r>
          </a:p>
          <a:p>
            <a:pPr marL="344488" indent="-344488" eaLnBrk="0" hangingPunct="0">
              <a:lnSpc>
                <a:spcPct val="150000"/>
              </a:lnSpc>
              <a:buClr>
                <a:schemeClr val="accent2"/>
              </a:buClr>
              <a:buFont typeface="Courier New" pitchFamily="49" charset="0"/>
              <a:buChar char="o"/>
              <a:defRPr/>
            </a:pPr>
            <a:r>
              <a:rPr lang="en-US" sz="2400" b="1" dirty="0" smtClean="0">
                <a:solidFill>
                  <a:schemeClr val="tx2"/>
                </a:solidFill>
                <a:latin typeface="+mj-lt"/>
              </a:rPr>
              <a:t>REDUCE TAXES</a:t>
            </a:r>
          </a:p>
          <a:p>
            <a:pPr marL="344488" indent="-344488" eaLnBrk="0" hangingPunct="0">
              <a:lnSpc>
                <a:spcPct val="150000"/>
              </a:lnSpc>
              <a:buClr>
                <a:schemeClr val="accent2"/>
              </a:buClr>
              <a:buFont typeface="Courier New" pitchFamily="49" charset="0"/>
              <a:buChar char="o"/>
              <a:defRPr/>
            </a:pPr>
            <a:r>
              <a:rPr lang="en-US" sz="2400" b="1" dirty="0" smtClean="0">
                <a:solidFill>
                  <a:schemeClr val="tx2"/>
                </a:solidFill>
                <a:latin typeface="+mj-lt"/>
              </a:rPr>
              <a:t>INCREASE FEDERAL ENTITLEMENT BENEFITS</a:t>
            </a:r>
          </a:p>
          <a:p>
            <a:pPr marL="344488" indent="-344488" eaLnBrk="0" hangingPunct="0">
              <a:lnSpc>
                <a:spcPct val="150000"/>
              </a:lnSpc>
              <a:buClr>
                <a:schemeClr val="accent2"/>
              </a:buClr>
              <a:buFont typeface="Courier New" pitchFamily="49" charset="0"/>
              <a:buChar char="o"/>
              <a:defRPr/>
            </a:pPr>
            <a:r>
              <a:rPr lang="en-US" sz="2400" b="1" dirty="0" smtClean="0">
                <a:solidFill>
                  <a:schemeClr val="tx2"/>
                </a:solidFill>
                <a:latin typeface="+mj-lt"/>
              </a:rPr>
              <a:t>BUILD &amp; FIX AILING INFRASTRUCTURE</a:t>
            </a:r>
          </a:p>
          <a:p>
            <a:pPr marL="344488" indent="-344488" eaLnBrk="0" hangingPunct="0">
              <a:lnSpc>
                <a:spcPct val="150000"/>
              </a:lnSpc>
              <a:buClr>
                <a:schemeClr val="accent2"/>
              </a:buClr>
              <a:buFont typeface="Courier New" pitchFamily="49" charset="0"/>
              <a:buChar char="o"/>
              <a:defRPr/>
            </a:pPr>
            <a:r>
              <a:rPr lang="en-US" sz="2400" b="1" dirty="0" smtClean="0">
                <a:solidFill>
                  <a:schemeClr val="tx2"/>
                </a:solidFill>
                <a:latin typeface="+mj-lt"/>
              </a:rPr>
              <a:t>INCREASE COLLEGE AFFORDABILITY</a:t>
            </a:r>
          </a:p>
          <a:p>
            <a:pPr marL="344488" indent="-344488" eaLnBrk="0" hangingPunct="0">
              <a:lnSpc>
                <a:spcPct val="150000"/>
              </a:lnSpc>
              <a:buClr>
                <a:schemeClr val="accent2"/>
              </a:buClr>
              <a:buFont typeface="Courier New" pitchFamily="49" charset="0"/>
              <a:buChar char="o"/>
              <a:defRPr/>
            </a:pPr>
            <a:r>
              <a:rPr lang="en-US" sz="2400" b="1" dirty="0" smtClean="0">
                <a:solidFill>
                  <a:schemeClr val="tx2"/>
                </a:solidFill>
                <a:latin typeface="+mj-lt"/>
              </a:rPr>
              <a:t>COMPUTERIZE HEALTH RECORDS</a:t>
            </a:r>
          </a:p>
          <a:p>
            <a:pPr marL="344488" indent="-344488" eaLnBrk="0" hangingPunct="0">
              <a:lnSpc>
                <a:spcPct val="150000"/>
              </a:lnSpc>
              <a:buClr>
                <a:schemeClr val="accent2"/>
              </a:buClr>
              <a:buFont typeface="Courier New" pitchFamily="49" charset="0"/>
              <a:buChar char="o"/>
              <a:defRPr/>
            </a:pPr>
            <a:r>
              <a:rPr lang="en-US" sz="2400" b="1" dirty="0" smtClean="0">
                <a:solidFill>
                  <a:schemeClr val="tx2"/>
                </a:solidFill>
                <a:latin typeface="+mj-lt"/>
              </a:rPr>
              <a:t>EXPAND CHILD TAX CREDITS</a:t>
            </a:r>
          </a:p>
          <a:p>
            <a:pPr marL="344488" indent="-344488" eaLnBrk="0" hangingPunct="0">
              <a:buClr>
                <a:schemeClr val="accent2"/>
              </a:buClr>
              <a:buFont typeface="Courier New" pitchFamily="49" charset="0"/>
              <a:buChar char="o"/>
              <a:defRPr/>
            </a:pPr>
            <a:r>
              <a:rPr lang="en-US" sz="2400" b="1" dirty="0" smtClean="0">
                <a:solidFill>
                  <a:schemeClr val="tx2"/>
                </a:solidFill>
                <a:latin typeface="+mj-lt"/>
              </a:rPr>
              <a:t>WEATHERIZATION OF FEDERAL BUILDINGS &amp; PRIVATE HOMES</a:t>
            </a:r>
          </a:p>
          <a:p>
            <a:pPr marL="344488" indent="-344488" eaLnBrk="0" hangingPunct="0">
              <a:lnSpc>
                <a:spcPct val="150000"/>
              </a:lnSpc>
              <a:buClr>
                <a:schemeClr val="accent2"/>
              </a:buClr>
              <a:buFont typeface="Courier New" pitchFamily="49" charset="0"/>
              <a:buChar char="o"/>
              <a:defRPr/>
            </a:pPr>
            <a:endParaRPr lang="en-US" sz="2000" b="1" dirty="0" smtClean="0">
              <a:solidFill>
                <a:schemeClr val="tx2"/>
              </a:solidFill>
              <a:latin typeface="+mj-lt"/>
            </a:endParaRPr>
          </a:p>
          <a:p>
            <a:pPr marL="342900" indent="-342900">
              <a:buClr>
                <a:srgbClr val="FF0000"/>
              </a:buClr>
              <a:buFont typeface="Courier New" pitchFamily="49" charset="0"/>
              <a:buChar char="o"/>
            </a:pPr>
            <a:endParaRPr lang="en-US" sz="2000" dirty="0" smtClean="0">
              <a:latin typeface="+mj-lt"/>
            </a:endParaRPr>
          </a:p>
          <a:p>
            <a:pPr marL="342900" indent="-342900">
              <a:buClr>
                <a:srgbClr val="FF0000"/>
              </a:buClr>
              <a:buFont typeface="Courier New" pitchFamily="49" charset="0"/>
              <a:buChar char="o"/>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07132"/>
            <a:ext cx="6705600" cy="659668"/>
          </a:xfrm>
          <a:prstGeom prst="rect">
            <a:avLst/>
          </a:prstGeom>
          <a:noFill/>
        </p:spPr>
        <p:txBody>
          <a:bodyPr wrap="square" rtlCol="0">
            <a:spAutoFit/>
          </a:bodyPr>
          <a:lstStyle/>
          <a:p>
            <a:pPr marL="344488" indent="-344488" eaLnBrk="0" hangingPunct="0">
              <a:lnSpc>
                <a:spcPct val="150000"/>
              </a:lnSpc>
              <a:buClr>
                <a:schemeClr val="accent2"/>
              </a:buClr>
              <a:defRPr/>
            </a:pPr>
            <a:r>
              <a:rPr lang="en-US" sz="2800" cap="all" dirty="0" smtClean="0">
                <a:solidFill>
                  <a:schemeClr val="tx2"/>
                </a:solidFill>
                <a:effectLst>
                  <a:reflection blurRad="12700" stA="48000" endA="300" endPos="55000" dir="5400000" sy="-90000" algn="bl" rotWithShape="0"/>
                </a:effectLst>
                <a:latin typeface="+mj-lt"/>
                <a:ea typeface="+mj-ea"/>
                <a:cs typeface="+mj-cs"/>
              </a:rPr>
              <a:t>LRRC, ARRA PARTICIPATION</a:t>
            </a:r>
          </a:p>
        </p:txBody>
      </p:sp>
      <p:sp>
        <p:nvSpPr>
          <p:cNvPr id="3" name="TextBox 2"/>
          <p:cNvSpPr txBox="1"/>
          <p:nvPr/>
        </p:nvSpPr>
        <p:spPr>
          <a:xfrm>
            <a:off x="457200" y="1371600"/>
            <a:ext cx="8153400" cy="3416320"/>
          </a:xfrm>
          <a:prstGeom prst="rect">
            <a:avLst/>
          </a:prstGeom>
          <a:noFill/>
        </p:spPr>
        <p:txBody>
          <a:bodyPr wrap="square" rtlCol="0">
            <a:spAutoFit/>
          </a:bodyPr>
          <a:lstStyle/>
          <a:p>
            <a:pPr marL="344488" indent="-344488" eaLnBrk="0" hangingPunct="0">
              <a:lnSpc>
                <a:spcPct val="150000"/>
              </a:lnSpc>
              <a:buClr>
                <a:schemeClr val="accent2"/>
              </a:buClr>
              <a:buFont typeface="Courier New" pitchFamily="49" charset="0"/>
              <a:buChar char="o"/>
              <a:defRPr/>
            </a:pPr>
            <a:r>
              <a:rPr lang="en-US" sz="2400" b="1" dirty="0" smtClean="0">
                <a:solidFill>
                  <a:schemeClr val="tx2"/>
                </a:solidFill>
                <a:latin typeface="+mj-lt"/>
              </a:rPr>
              <a:t>VOLUNTARY</a:t>
            </a:r>
          </a:p>
          <a:p>
            <a:pPr marL="344488" indent="-344488" eaLnBrk="0" hangingPunct="0">
              <a:lnSpc>
                <a:spcPct val="150000"/>
              </a:lnSpc>
              <a:buClr>
                <a:schemeClr val="accent2"/>
              </a:buClr>
              <a:buFont typeface="Courier New" pitchFamily="49" charset="0"/>
              <a:buChar char="o"/>
              <a:defRPr/>
            </a:pPr>
            <a:r>
              <a:rPr lang="en-US" sz="2400" b="1" dirty="0" smtClean="0">
                <a:solidFill>
                  <a:schemeClr val="tx2"/>
                </a:solidFill>
                <a:latin typeface="+mj-lt"/>
              </a:rPr>
              <a:t>MUTUALLY AGREEABLE GOALS</a:t>
            </a:r>
          </a:p>
          <a:p>
            <a:pPr marL="344488" indent="-344488" eaLnBrk="0" hangingPunct="0">
              <a:lnSpc>
                <a:spcPct val="150000"/>
              </a:lnSpc>
              <a:buClr>
                <a:schemeClr val="accent2"/>
              </a:buClr>
              <a:buFont typeface="Courier New" pitchFamily="49" charset="0"/>
              <a:buChar char="o"/>
              <a:defRPr/>
            </a:pPr>
            <a:r>
              <a:rPr lang="en-US" sz="2400" b="1" dirty="0" smtClean="0">
                <a:solidFill>
                  <a:schemeClr val="tx2"/>
                </a:solidFill>
                <a:latin typeface="+mj-lt"/>
              </a:rPr>
              <a:t>ON SITE &amp; OFF SITE</a:t>
            </a:r>
          </a:p>
          <a:p>
            <a:pPr marL="344488" indent="-344488" eaLnBrk="0" hangingPunct="0">
              <a:lnSpc>
                <a:spcPct val="150000"/>
              </a:lnSpc>
              <a:buClr>
                <a:schemeClr val="accent2"/>
              </a:buClr>
              <a:buFont typeface="Courier New" pitchFamily="49" charset="0"/>
              <a:buChar char="o"/>
              <a:defRPr/>
            </a:pPr>
            <a:r>
              <a:rPr lang="en-US" sz="2400" b="1" dirty="0" smtClean="0">
                <a:solidFill>
                  <a:schemeClr val="tx2"/>
                </a:solidFill>
                <a:latin typeface="+mj-lt"/>
              </a:rPr>
              <a:t>MUTUALLY AGREEABLE TIMES </a:t>
            </a:r>
          </a:p>
          <a:p>
            <a:pPr marL="344488" indent="-344488" eaLnBrk="0" hangingPunct="0">
              <a:lnSpc>
                <a:spcPct val="150000"/>
              </a:lnSpc>
              <a:buClr>
                <a:schemeClr val="accent2"/>
              </a:buClr>
              <a:buFont typeface="Courier New" pitchFamily="49" charset="0"/>
              <a:buChar char="o"/>
              <a:defRPr/>
            </a:pPr>
            <a:r>
              <a:rPr lang="en-US" sz="2400" b="1" dirty="0" smtClean="0">
                <a:solidFill>
                  <a:schemeClr val="tx2"/>
                </a:solidFill>
                <a:latin typeface="+mj-lt"/>
              </a:rPr>
              <a:t>YOUR DESIGNATED STAFF</a:t>
            </a:r>
          </a:p>
          <a:p>
            <a:pPr marL="344488" indent="-344488" eaLnBrk="0" hangingPunct="0">
              <a:lnSpc>
                <a:spcPct val="150000"/>
              </a:lnSpc>
              <a:buClr>
                <a:schemeClr val="accent2"/>
              </a:buClr>
              <a:buFont typeface="Courier New" pitchFamily="49" charset="0"/>
              <a:buChar char="o"/>
              <a:defRPr/>
            </a:pPr>
            <a:r>
              <a:rPr lang="en-US" sz="2400" b="1" dirty="0" smtClean="0">
                <a:solidFill>
                  <a:schemeClr val="tx2"/>
                </a:solidFill>
                <a:latin typeface="+mj-lt"/>
              </a:rPr>
              <a:t>CONTINUOUS MEASURE OF PROGRESS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6629400" cy="659668"/>
          </a:xfrm>
          <a:prstGeom prst="rect">
            <a:avLst/>
          </a:prstGeom>
          <a:noFill/>
        </p:spPr>
        <p:txBody>
          <a:bodyPr wrap="square" rtlCol="0">
            <a:spAutoFit/>
          </a:bodyPr>
          <a:lstStyle/>
          <a:p>
            <a:pPr marL="344488" indent="-344488" eaLnBrk="0" hangingPunct="0">
              <a:lnSpc>
                <a:spcPct val="150000"/>
              </a:lnSpc>
              <a:buClr>
                <a:schemeClr val="accent2"/>
              </a:buClr>
              <a:defRPr/>
            </a:pPr>
            <a:r>
              <a:rPr lang="en-US" sz="2800" cap="all" dirty="0" smtClean="0">
                <a:solidFill>
                  <a:schemeClr val="tx2"/>
                </a:solidFill>
                <a:effectLst>
                  <a:reflection blurRad="12700" stA="48000" endA="300" endPos="55000" dir="5400000" sy="-90000" algn="bl" rotWithShape="0"/>
                </a:effectLst>
                <a:latin typeface="+mj-lt"/>
                <a:ea typeface="+mj-ea"/>
                <a:cs typeface="+mj-cs"/>
              </a:rPr>
              <a:t>LRRC, ARRA ORGANIZATIONS TARGET</a:t>
            </a:r>
          </a:p>
        </p:txBody>
      </p:sp>
      <p:sp>
        <p:nvSpPr>
          <p:cNvPr id="3" name="TextBox 2"/>
          <p:cNvSpPr txBox="1"/>
          <p:nvPr/>
        </p:nvSpPr>
        <p:spPr>
          <a:xfrm>
            <a:off x="609600" y="1676400"/>
            <a:ext cx="8055527" cy="3891322"/>
          </a:xfrm>
          <a:prstGeom prst="rect">
            <a:avLst/>
          </a:prstGeom>
          <a:noFill/>
        </p:spPr>
        <p:txBody>
          <a:bodyPr wrap="square" rtlCol="0">
            <a:spAutoFit/>
          </a:bodyPr>
          <a:lstStyle/>
          <a:p>
            <a:pPr marL="344488" indent="-344488" eaLnBrk="0" hangingPunct="0">
              <a:lnSpc>
                <a:spcPct val="150000"/>
              </a:lnSpc>
              <a:buClr>
                <a:schemeClr val="accent2"/>
              </a:buClr>
              <a:buFont typeface="Courier New" pitchFamily="49" charset="0"/>
              <a:buChar char="o"/>
              <a:defRPr/>
            </a:pPr>
            <a:r>
              <a:rPr lang="en-US" sz="2800" dirty="0" smtClean="0">
                <a:latin typeface="+mj-lt"/>
              </a:rPr>
              <a:t> </a:t>
            </a:r>
            <a:r>
              <a:rPr lang="en-US" sz="2800" b="1" dirty="0" smtClean="0">
                <a:solidFill>
                  <a:schemeClr val="tx2"/>
                </a:solidFill>
                <a:latin typeface="+mj-lt"/>
              </a:rPr>
              <a:t>COMMUNITY OUTREACH</a:t>
            </a:r>
          </a:p>
          <a:p>
            <a:pPr marL="344488" indent="-344488" eaLnBrk="0" hangingPunct="0">
              <a:lnSpc>
                <a:spcPct val="150000"/>
              </a:lnSpc>
              <a:buClr>
                <a:schemeClr val="accent2"/>
              </a:buClr>
              <a:buFont typeface="Courier New" pitchFamily="49" charset="0"/>
              <a:buChar char="o"/>
              <a:defRPr/>
            </a:pPr>
            <a:r>
              <a:rPr lang="en-US" sz="2800" b="1" dirty="0" smtClean="0">
                <a:solidFill>
                  <a:schemeClr val="tx2"/>
                </a:solidFill>
                <a:latin typeface="+mj-lt"/>
              </a:rPr>
              <a:t> COLLABORATION</a:t>
            </a:r>
          </a:p>
          <a:p>
            <a:pPr marL="344488" indent="-344488" eaLnBrk="0" hangingPunct="0">
              <a:lnSpc>
                <a:spcPct val="150000"/>
              </a:lnSpc>
              <a:buClr>
                <a:schemeClr val="accent2"/>
              </a:buClr>
              <a:buFont typeface="Courier New" pitchFamily="49" charset="0"/>
              <a:buChar char="o"/>
              <a:defRPr/>
            </a:pPr>
            <a:r>
              <a:rPr lang="en-US" sz="2800" b="1" dirty="0" smtClean="0">
                <a:solidFill>
                  <a:schemeClr val="tx2"/>
                </a:solidFill>
                <a:latin typeface="+mj-lt"/>
              </a:rPr>
              <a:t> ENGAGEMENT</a:t>
            </a:r>
          </a:p>
          <a:p>
            <a:pPr marL="344488" indent="-344488" eaLnBrk="0" hangingPunct="0">
              <a:lnSpc>
                <a:spcPct val="150000"/>
              </a:lnSpc>
              <a:buClr>
                <a:schemeClr val="accent2"/>
              </a:buClr>
              <a:buFont typeface="Courier New" pitchFamily="49" charset="0"/>
              <a:buChar char="o"/>
              <a:defRPr/>
            </a:pPr>
            <a:r>
              <a:rPr lang="en-US" sz="2800" b="1" dirty="0" smtClean="0">
                <a:solidFill>
                  <a:schemeClr val="tx2"/>
                </a:solidFill>
                <a:latin typeface="+mj-lt"/>
              </a:rPr>
              <a:t> IMPROVE ACCESS TO SERVICE</a:t>
            </a:r>
          </a:p>
          <a:p>
            <a:pPr marL="344488" indent="-344488" eaLnBrk="0" hangingPunct="0">
              <a:lnSpc>
                <a:spcPct val="150000"/>
              </a:lnSpc>
              <a:buClr>
                <a:schemeClr val="accent2"/>
              </a:buClr>
              <a:buFont typeface="Courier New" pitchFamily="49" charset="0"/>
              <a:buChar char="o"/>
              <a:defRPr/>
            </a:pPr>
            <a:r>
              <a:rPr lang="en-US" sz="2800" b="1" dirty="0" smtClean="0">
                <a:solidFill>
                  <a:schemeClr val="tx2"/>
                </a:solidFill>
                <a:latin typeface="+mj-lt"/>
              </a:rPr>
              <a:t>PROMOTE CULTURAL SENSITIVITY</a:t>
            </a:r>
          </a:p>
          <a:p>
            <a:pPr marL="344488" indent="-344488" eaLnBrk="0" hangingPunct="0">
              <a:lnSpc>
                <a:spcPct val="150000"/>
              </a:lnSpc>
              <a:buClr>
                <a:schemeClr val="accent2"/>
              </a:buClr>
              <a:buFont typeface="Courier New" pitchFamily="49" charset="0"/>
              <a:buChar char="o"/>
              <a:defRPr/>
            </a:pPr>
            <a:endParaRPr lang="en-US" sz="2800" b="1" dirty="0" smtClean="0">
              <a:solidFill>
                <a:schemeClr val="tx2"/>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6858000" cy="659668"/>
          </a:xfrm>
          <a:prstGeom prst="rect">
            <a:avLst/>
          </a:prstGeom>
          <a:noFill/>
        </p:spPr>
        <p:txBody>
          <a:bodyPr wrap="square" rtlCol="0">
            <a:spAutoFit/>
          </a:bodyPr>
          <a:lstStyle/>
          <a:p>
            <a:pPr marL="344488" indent="-344488" eaLnBrk="0" hangingPunct="0">
              <a:lnSpc>
                <a:spcPct val="150000"/>
              </a:lnSpc>
              <a:buClr>
                <a:schemeClr val="accent2"/>
              </a:buClr>
              <a:defRPr/>
            </a:pPr>
            <a:r>
              <a:rPr lang="en-US" sz="2800" b="1" dirty="0" smtClean="0">
                <a:solidFill>
                  <a:schemeClr val="tx2"/>
                </a:solidFill>
                <a:latin typeface="+mj-lt"/>
              </a:rPr>
              <a:t> </a:t>
            </a:r>
            <a:r>
              <a:rPr lang="en-US" sz="2800" cap="all" dirty="0" smtClean="0">
                <a:solidFill>
                  <a:schemeClr val="tx2"/>
                </a:solidFill>
                <a:effectLst>
                  <a:reflection blurRad="12700" stA="48000" endA="300" endPos="55000" dir="5400000" sy="-90000" algn="bl" rotWithShape="0"/>
                </a:effectLst>
                <a:latin typeface="+mj-lt"/>
                <a:ea typeface="+mj-ea"/>
                <a:cs typeface="+mj-cs"/>
              </a:rPr>
              <a:t>LRRC, ARRA ORGANIZATIONS SERVICES</a:t>
            </a:r>
            <a:endParaRPr lang="en-US" sz="2800" cap="all" dirty="0">
              <a:solidFill>
                <a:schemeClr val="tx2"/>
              </a:solidFill>
              <a:effectLst>
                <a:reflection blurRad="12700" stA="48000" endA="300" endPos="55000" dir="5400000" sy="-90000" algn="bl" rotWithShape="0"/>
              </a:effectLst>
              <a:latin typeface="+mj-lt"/>
              <a:ea typeface="+mj-ea"/>
              <a:cs typeface="+mj-cs"/>
            </a:endParaRPr>
          </a:p>
        </p:txBody>
      </p:sp>
      <p:sp>
        <p:nvSpPr>
          <p:cNvPr id="3" name="Rectangle 2"/>
          <p:cNvSpPr/>
          <p:nvPr/>
        </p:nvSpPr>
        <p:spPr>
          <a:xfrm>
            <a:off x="685801" y="1447800"/>
            <a:ext cx="7718826" cy="4524315"/>
          </a:xfrm>
          <a:prstGeom prst="rect">
            <a:avLst/>
          </a:prstGeom>
        </p:spPr>
        <p:txBody>
          <a:bodyPr wrap="square">
            <a:spAutoFit/>
          </a:bodyPr>
          <a:lstStyle/>
          <a:p>
            <a:pPr marL="344488" indent="-344488" eaLnBrk="0" hangingPunct="0">
              <a:lnSpc>
                <a:spcPct val="150000"/>
              </a:lnSpc>
              <a:buClr>
                <a:schemeClr val="accent2"/>
              </a:buClr>
              <a:buFont typeface="Courier New" pitchFamily="49" charset="0"/>
              <a:buChar char="o"/>
              <a:defRPr/>
            </a:pPr>
            <a:r>
              <a:rPr lang="en-US" sz="2800" b="1" dirty="0" smtClean="0">
                <a:solidFill>
                  <a:schemeClr val="tx2"/>
                </a:solidFill>
                <a:latin typeface="+mj-lt"/>
              </a:rPr>
              <a:t>ORGANIZATIONAL ASSESSMENT</a:t>
            </a:r>
          </a:p>
          <a:p>
            <a:pPr marL="344488" indent="-344488" eaLnBrk="0" hangingPunct="0">
              <a:lnSpc>
                <a:spcPct val="150000"/>
              </a:lnSpc>
              <a:buClr>
                <a:schemeClr val="accent2"/>
              </a:buClr>
              <a:buFont typeface="Courier New" pitchFamily="49" charset="0"/>
              <a:buChar char="o"/>
              <a:defRPr/>
            </a:pPr>
            <a:r>
              <a:rPr lang="en-US" sz="2800" b="1" dirty="0" smtClean="0">
                <a:solidFill>
                  <a:schemeClr val="tx2"/>
                </a:solidFill>
                <a:latin typeface="+mj-lt"/>
              </a:rPr>
              <a:t>STAFF TRAINING</a:t>
            </a:r>
          </a:p>
          <a:p>
            <a:pPr marL="344488" indent="-344488" eaLnBrk="0" hangingPunct="0">
              <a:lnSpc>
                <a:spcPct val="150000"/>
              </a:lnSpc>
              <a:buClr>
                <a:schemeClr val="accent2"/>
              </a:buClr>
              <a:buFont typeface="Courier New" pitchFamily="49" charset="0"/>
              <a:buChar char="o"/>
              <a:defRPr/>
            </a:pPr>
            <a:r>
              <a:rPr lang="en-US" sz="2800" b="1" dirty="0" smtClean="0">
                <a:solidFill>
                  <a:schemeClr val="tx2"/>
                </a:solidFill>
                <a:latin typeface="+mj-lt"/>
              </a:rPr>
              <a:t>ONGOING TECHNICAL ASSISTANCE</a:t>
            </a:r>
          </a:p>
          <a:p>
            <a:pPr marL="344488" indent="-344488" eaLnBrk="0" hangingPunct="0">
              <a:lnSpc>
                <a:spcPct val="150000"/>
              </a:lnSpc>
              <a:buClr>
                <a:schemeClr val="accent2"/>
              </a:buClr>
              <a:buFont typeface="Courier New" pitchFamily="49" charset="0"/>
              <a:buChar char="o"/>
              <a:defRPr/>
            </a:pPr>
            <a:r>
              <a:rPr lang="en-US" sz="2800" b="1" dirty="0" smtClean="0">
                <a:solidFill>
                  <a:schemeClr val="tx2"/>
                </a:solidFill>
                <a:latin typeface="+mj-lt"/>
              </a:rPr>
              <a:t>RESEARCH FOR ARRA FUNDING</a:t>
            </a:r>
          </a:p>
          <a:p>
            <a:pPr marL="344488" indent="-344488" eaLnBrk="0" hangingPunct="0">
              <a:lnSpc>
                <a:spcPct val="150000"/>
              </a:lnSpc>
              <a:buClr>
                <a:schemeClr val="accent2"/>
              </a:buClr>
              <a:buFont typeface="Courier New" pitchFamily="49" charset="0"/>
              <a:buChar char="o"/>
              <a:defRPr/>
            </a:pPr>
            <a:r>
              <a:rPr lang="en-US" sz="2800" b="1" dirty="0" smtClean="0">
                <a:solidFill>
                  <a:schemeClr val="tx2"/>
                </a:solidFill>
                <a:latin typeface="+mj-lt"/>
              </a:rPr>
              <a:t>CULTURAL COMPETENCY TRAINING</a:t>
            </a:r>
          </a:p>
          <a:p>
            <a:pPr marL="344488" lvl="0" indent="-344488" eaLnBrk="0" hangingPunct="0">
              <a:lnSpc>
                <a:spcPct val="150000"/>
              </a:lnSpc>
              <a:buClr>
                <a:schemeClr val="accent2"/>
              </a:buClr>
              <a:defRPr/>
            </a:pPr>
            <a:r>
              <a:rPr lang="en-US" sz="2800" b="1" dirty="0" smtClean="0">
                <a:solidFill>
                  <a:schemeClr val="tx2"/>
                </a:solidFill>
                <a:latin typeface="+mj-lt"/>
              </a:rPr>
              <a:t> </a:t>
            </a:r>
          </a:p>
          <a:p>
            <a:pPr marL="344488" lvl="0" indent="-344488" eaLnBrk="0" hangingPunct="0">
              <a:lnSpc>
                <a:spcPct val="150000"/>
              </a:lnSpc>
              <a:buClr>
                <a:schemeClr val="accent2"/>
              </a:buClr>
              <a:defRPr/>
            </a:pPr>
            <a:endParaRPr lang="en-US" sz="2400" b="1" dirty="0" smtClean="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6858000" cy="740716"/>
          </a:xfrm>
          <a:prstGeom prst="rect">
            <a:avLst/>
          </a:prstGeom>
          <a:noFill/>
        </p:spPr>
        <p:txBody>
          <a:bodyPr wrap="square" rtlCol="0">
            <a:spAutoFit/>
          </a:bodyPr>
          <a:lstStyle/>
          <a:p>
            <a:pPr marL="344488" indent="-344488" eaLnBrk="0" hangingPunct="0">
              <a:lnSpc>
                <a:spcPct val="150000"/>
              </a:lnSpc>
              <a:buClr>
                <a:schemeClr val="accent2"/>
              </a:buClr>
              <a:defRPr/>
            </a:pPr>
            <a:r>
              <a:rPr lang="en-US" sz="3200" cap="all" dirty="0" smtClean="0">
                <a:solidFill>
                  <a:schemeClr val="tx2"/>
                </a:solidFill>
                <a:effectLst>
                  <a:reflection blurRad="12700" stA="48000" endA="300" endPos="55000" dir="5400000" sy="-90000" algn="bl" rotWithShape="0"/>
                </a:effectLst>
                <a:latin typeface="+mj-lt"/>
                <a:ea typeface="+mj-ea"/>
                <a:cs typeface="+mj-cs"/>
              </a:rPr>
              <a:t>LRRC, ARRA METHODOLOGY</a:t>
            </a:r>
            <a:endParaRPr lang="en-US" sz="3200" cap="all" dirty="0">
              <a:solidFill>
                <a:schemeClr val="tx2"/>
              </a:solidFill>
              <a:effectLst>
                <a:reflection blurRad="12700" stA="48000" endA="300" endPos="55000" dir="5400000" sy="-90000" algn="bl" rotWithShape="0"/>
              </a:effectLst>
              <a:latin typeface="+mj-lt"/>
              <a:ea typeface="+mj-ea"/>
              <a:cs typeface="+mj-cs"/>
            </a:endParaRPr>
          </a:p>
        </p:txBody>
      </p:sp>
      <p:sp>
        <p:nvSpPr>
          <p:cNvPr id="5" name="TextBox 4"/>
          <p:cNvSpPr txBox="1"/>
          <p:nvPr/>
        </p:nvSpPr>
        <p:spPr>
          <a:xfrm>
            <a:off x="533400" y="1447800"/>
            <a:ext cx="8153400" cy="3170099"/>
          </a:xfrm>
          <a:prstGeom prst="rect">
            <a:avLst/>
          </a:prstGeom>
          <a:noFill/>
        </p:spPr>
        <p:txBody>
          <a:bodyPr wrap="square" rtlCol="0">
            <a:spAutoFit/>
          </a:bodyPr>
          <a:lstStyle/>
          <a:p>
            <a:pPr marL="344488" indent="-344488" eaLnBrk="0" hangingPunct="0">
              <a:lnSpc>
                <a:spcPct val="150000"/>
              </a:lnSpc>
              <a:buClr>
                <a:schemeClr val="accent2"/>
              </a:buClr>
              <a:buFont typeface="Courier New" pitchFamily="49" charset="0"/>
              <a:buChar char="o"/>
              <a:defRPr/>
            </a:pPr>
            <a:r>
              <a:rPr lang="en-US" sz="2800" b="1" dirty="0" smtClean="0">
                <a:solidFill>
                  <a:schemeClr val="tx2"/>
                </a:solidFill>
                <a:latin typeface="+mj-lt"/>
              </a:rPr>
              <a:t> ORGANIZATIONAL ASSESSMENT TOOL</a:t>
            </a:r>
          </a:p>
          <a:p>
            <a:pPr marL="344488" indent="-344488" eaLnBrk="0" hangingPunct="0">
              <a:lnSpc>
                <a:spcPct val="150000"/>
              </a:lnSpc>
              <a:buClr>
                <a:schemeClr val="accent2"/>
              </a:buClr>
              <a:buFont typeface="Courier New" pitchFamily="49" charset="0"/>
              <a:buChar char="o"/>
              <a:defRPr/>
            </a:pPr>
            <a:r>
              <a:rPr lang="en-US" sz="2800" b="1" dirty="0" smtClean="0">
                <a:solidFill>
                  <a:schemeClr val="tx2"/>
                </a:solidFill>
                <a:latin typeface="+mj-lt"/>
              </a:rPr>
              <a:t> CURRENT AREAS OF SERVICES</a:t>
            </a:r>
          </a:p>
          <a:p>
            <a:pPr marL="344488" indent="-344488" eaLnBrk="0" hangingPunct="0">
              <a:buClr>
                <a:schemeClr val="accent2"/>
              </a:buClr>
              <a:buFont typeface="Courier New" pitchFamily="49" charset="0"/>
              <a:buChar char="o"/>
              <a:defRPr/>
            </a:pPr>
            <a:r>
              <a:rPr lang="en-US" sz="2800" b="1" dirty="0" smtClean="0">
                <a:solidFill>
                  <a:schemeClr val="tx2"/>
                </a:solidFill>
                <a:latin typeface="+mj-lt"/>
              </a:rPr>
              <a:t> IDENTIFIED AREAS TO ENHANCE &amp; IMPROVE</a:t>
            </a:r>
          </a:p>
          <a:p>
            <a:pPr marL="344488" indent="-344488" eaLnBrk="0" hangingPunct="0">
              <a:buClr>
                <a:schemeClr val="accent2"/>
              </a:buClr>
              <a:defRPr/>
            </a:pPr>
            <a:r>
              <a:rPr lang="en-US" sz="2800" b="1" dirty="0" smtClean="0">
                <a:solidFill>
                  <a:schemeClr val="tx2"/>
                </a:solidFill>
                <a:latin typeface="+mj-lt"/>
              </a:rPr>
              <a:t>     CURRENT SERVICES</a:t>
            </a:r>
          </a:p>
          <a:p>
            <a:pPr marL="344488" indent="-344488" eaLnBrk="0" hangingPunct="0">
              <a:lnSpc>
                <a:spcPct val="150000"/>
              </a:lnSpc>
              <a:buClr>
                <a:schemeClr val="accent2"/>
              </a:buClr>
              <a:buFont typeface="Courier New" pitchFamily="49" charset="0"/>
              <a:buChar char="o"/>
              <a:defRPr/>
            </a:pPr>
            <a:r>
              <a:rPr lang="en-US" sz="2800" b="1" dirty="0" smtClean="0">
                <a:solidFill>
                  <a:schemeClr val="tx2"/>
                </a:solidFill>
                <a:latin typeface="+mj-lt"/>
              </a:rPr>
              <a:t> IDENTIFIED AREAS OF DESIRED EXPANSION</a:t>
            </a:r>
          </a:p>
          <a:p>
            <a:pPr>
              <a:buClr>
                <a:srgbClr val="FF0000"/>
              </a:buClr>
              <a:buFont typeface="Courier New" pitchFamily="49" charset="0"/>
              <a:buChar char="o"/>
            </a:pPr>
            <a:endParaRPr lang="en-US"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1" y="457200"/>
            <a:ext cx="8458199" cy="492443"/>
          </a:xfrm>
          <a:prstGeom prst="rect">
            <a:avLst/>
          </a:prstGeom>
          <a:noFill/>
        </p:spPr>
        <p:txBody>
          <a:bodyPr wrap="square" rtlCol="0">
            <a:spAutoFit/>
          </a:bodyPr>
          <a:lstStyle/>
          <a:p>
            <a:r>
              <a:rPr lang="en-US" sz="2600" cap="all" dirty="0" smtClean="0">
                <a:solidFill>
                  <a:schemeClr val="tx2"/>
                </a:solidFill>
                <a:effectLst>
                  <a:reflection blurRad="12700" stA="48000" endA="300" endPos="55000" dir="5400000" sy="-90000" algn="bl" rotWithShape="0"/>
                </a:effectLst>
                <a:latin typeface="+mj-lt"/>
                <a:ea typeface="+mj-ea"/>
                <a:cs typeface="+mj-cs"/>
              </a:rPr>
              <a:t>ARRA INCREASED $ - NEW PROGRAMS  </a:t>
            </a:r>
          </a:p>
        </p:txBody>
      </p:sp>
      <p:sp>
        <p:nvSpPr>
          <p:cNvPr id="8" name="TextBox 7"/>
          <p:cNvSpPr txBox="1"/>
          <p:nvPr/>
        </p:nvSpPr>
        <p:spPr>
          <a:xfrm>
            <a:off x="533400" y="1371600"/>
            <a:ext cx="8001000" cy="4247317"/>
          </a:xfrm>
          <a:prstGeom prst="rect">
            <a:avLst/>
          </a:prstGeom>
          <a:noFill/>
        </p:spPr>
        <p:txBody>
          <a:bodyPr wrap="square" rtlCol="0">
            <a:spAutoFit/>
          </a:bodyPr>
          <a:lstStyle/>
          <a:p>
            <a:pPr>
              <a:lnSpc>
                <a:spcPct val="150000"/>
              </a:lnSpc>
              <a:buClr>
                <a:srgbClr val="FF0000"/>
              </a:buClr>
              <a:buFont typeface="Courier New" pitchFamily="49" charset="0"/>
              <a:buChar char="o"/>
            </a:pPr>
            <a:r>
              <a:rPr lang="en-US" sz="2400" dirty="0" smtClean="0">
                <a:latin typeface="+mj-lt"/>
              </a:rPr>
              <a:t>   </a:t>
            </a:r>
            <a:r>
              <a:rPr lang="en-US" sz="2400" b="1" dirty="0" smtClean="0">
                <a:solidFill>
                  <a:schemeClr val="tx2"/>
                </a:solidFill>
                <a:latin typeface="+mj-lt"/>
              </a:rPr>
              <a:t>AMERICAN OPPORTUNITY TAX CREDIT</a:t>
            </a:r>
          </a:p>
          <a:p>
            <a:pPr>
              <a:lnSpc>
                <a:spcPct val="150000"/>
              </a:lnSpc>
              <a:buClr>
                <a:srgbClr val="FF0000"/>
              </a:buClr>
              <a:buFont typeface="Courier New" pitchFamily="49" charset="0"/>
              <a:buChar char="o"/>
            </a:pPr>
            <a:r>
              <a:rPr lang="en-US" sz="2400" b="1" dirty="0" smtClean="0">
                <a:solidFill>
                  <a:schemeClr val="tx2"/>
                </a:solidFill>
                <a:latin typeface="+mj-lt"/>
              </a:rPr>
              <a:t>   BUSINESS PROVISIONS</a:t>
            </a:r>
          </a:p>
          <a:p>
            <a:pPr>
              <a:lnSpc>
                <a:spcPct val="150000"/>
              </a:lnSpc>
              <a:buClr>
                <a:srgbClr val="FF0000"/>
              </a:buClr>
              <a:buFont typeface="Courier New" pitchFamily="49" charset="0"/>
              <a:buChar char="o"/>
            </a:pPr>
            <a:r>
              <a:rPr lang="en-US" sz="2400" b="1" dirty="0" smtClean="0">
                <a:solidFill>
                  <a:schemeClr val="tx2"/>
                </a:solidFill>
                <a:latin typeface="+mj-lt"/>
              </a:rPr>
              <a:t>   CHILD TAX CREDIT</a:t>
            </a:r>
          </a:p>
          <a:p>
            <a:pPr>
              <a:lnSpc>
                <a:spcPct val="150000"/>
              </a:lnSpc>
              <a:buClr>
                <a:srgbClr val="FF0000"/>
              </a:buClr>
              <a:buFont typeface="Courier New" pitchFamily="49" charset="0"/>
              <a:buChar char="o"/>
            </a:pPr>
            <a:r>
              <a:rPr lang="en-US" sz="2400" b="1" dirty="0" smtClean="0">
                <a:solidFill>
                  <a:schemeClr val="tx2"/>
                </a:solidFill>
                <a:latin typeface="+mj-lt"/>
              </a:rPr>
              <a:t>   EARNED INCOME CREDIT</a:t>
            </a:r>
          </a:p>
          <a:p>
            <a:pPr>
              <a:lnSpc>
                <a:spcPct val="150000"/>
              </a:lnSpc>
              <a:buClr>
                <a:srgbClr val="FF0000"/>
              </a:buClr>
              <a:buFont typeface="Courier New" pitchFamily="49" charset="0"/>
              <a:buChar char="o"/>
            </a:pPr>
            <a:r>
              <a:rPr lang="en-US" sz="2400" b="1" dirty="0" smtClean="0">
                <a:solidFill>
                  <a:schemeClr val="tx2"/>
                </a:solidFill>
                <a:latin typeface="+mj-lt"/>
              </a:rPr>
              <a:t>   FIRST TIME HOMEBUYERS TAX CREDIT</a:t>
            </a:r>
          </a:p>
          <a:p>
            <a:pPr>
              <a:lnSpc>
                <a:spcPct val="150000"/>
              </a:lnSpc>
              <a:buClr>
                <a:srgbClr val="FF0000"/>
              </a:buClr>
              <a:buFont typeface="Courier New" pitchFamily="49" charset="0"/>
              <a:buChar char="o"/>
            </a:pPr>
            <a:r>
              <a:rPr lang="en-US" sz="2400" b="1" dirty="0" smtClean="0">
                <a:solidFill>
                  <a:schemeClr val="tx2"/>
                </a:solidFill>
                <a:latin typeface="+mj-lt"/>
              </a:rPr>
              <a:t>   HOME AFFORDABILITY</a:t>
            </a:r>
          </a:p>
          <a:p>
            <a:pPr>
              <a:lnSpc>
                <a:spcPct val="150000"/>
              </a:lnSpc>
            </a:pPr>
            <a:r>
              <a:rPr lang="en-US" sz="2400" b="1" dirty="0" smtClean="0">
                <a:solidFill>
                  <a:schemeClr val="tx2"/>
                </a:solidFill>
                <a:latin typeface="+mj-lt"/>
              </a:rPr>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492443"/>
          </a:xfrm>
          <a:prstGeom prst="rect">
            <a:avLst/>
          </a:prstGeom>
        </p:spPr>
        <p:txBody>
          <a:bodyPr wrap="square">
            <a:spAutoFit/>
          </a:bodyPr>
          <a:lstStyle/>
          <a:p>
            <a:r>
              <a:rPr lang="en-US" sz="2600" cap="all" dirty="0" smtClean="0">
                <a:solidFill>
                  <a:schemeClr val="tx2"/>
                </a:solidFill>
                <a:effectLst>
                  <a:reflection blurRad="12700" stA="48000" endA="300" endPos="55000" dir="5400000" sy="-90000" algn="bl" rotWithShape="0"/>
                </a:effectLst>
                <a:latin typeface="+mj-lt"/>
                <a:ea typeface="+mj-ea"/>
                <a:cs typeface="+mj-cs"/>
              </a:rPr>
              <a:t>ARRA INCREASED $ - NEW PROGRAMS CON’T  </a:t>
            </a:r>
          </a:p>
        </p:txBody>
      </p:sp>
      <p:sp>
        <p:nvSpPr>
          <p:cNvPr id="3" name="Rectangle 2"/>
          <p:cNvSpPr/>
          <p:nvPr/>
        </p:nvSpPr>
        <p:spPr>
          <a:xfrm>
            <a:off x="533400" y="1371600"/>
            <a:ext cx="7924800" cy="3970318"/>
          </a:xfrm>
          <a:prstGeom prst="rect">
            <a:avLst/>
          </a:prstGeom>
        </p:spPr>
        <p:txBody>
          <a:bodyPr wrap="square">
            <a:spAutoFit/>
          </a:bodyPr>
          <a:lstStyle/>
          <a:p>
            <a:pPr eaLnBrk="0" hangingPunct="0">
              <a:lnSpc>
                <a:spcPct val="150000"/>
              </a:lnSpc>
              <a:buClr>
                <a:srgbClr val="FF0000"/>
              </a:buClr>
              <a:buFont typeface="Courier New" pitchFamily="49" charset="0"/>
              <a:buChar char="o"/>
              <a:defRPr/>
            </a:pPr>
            <a:r>
              <a:rPr lang="en-US" sz="2400" dirty="0" smtClean="0">
                <a:latin typeface="+mj-lt"/>
              </a:rPr>
              <a:t>   </a:t>
            </a:r>
            <a:r>
              <a:rPr lang="en-US" sz="2400" b="1" dirty="0" smtClean="0">
                <a:solidFill>
                  <a:schemeClr val="tx2"/>
                </a:solidFill>
                <a:latin typeface="+mj-lt"/>
              </a:rPr>
              <a:t>MORTGAGE STABILIZATION PROGRAM</a:t>
            </a:r>
          </a:p>
          <a:p>
            <a:pPr eaLnBrk="0" hangingPunct="0">
              <a:lnSpc>
                <a:spcPct val="150000"/>
              </a:lnSpc>
              <a:buClr>
                <a:srgbClr val="FF0000"/>
              </a:buClr>
              <a:buFont typeface="Courier New" pitchFamily="49" charset="0"/>
              <a:buChar char="o"/>
              <a:defRPr/>
            </a:pPr>
            <a:r>
              <a:rPr lang="en-US" sz="2400" b="1" dirty="0" smtClean="0">
                <a:solidFill>
                  <a:schemeClr val="tx2"/>
                </a:solidFill>
                <a:latin typeface="+mj-lt"/>
              </a:rPr>
              <a:t>   PELL GRANTS</a:t>
            </a:r>
          </a:p>
          <a:p>
            <a:pPr eaLnBrk="0" hangingPunct="0">
              <a:lnSpc>
                <a:spcPct val="150000"/>
              </a:lnSpc>
              <a:buClr>
                <a:srgbClr val="FF0000"/>
              </a:buClr>
              <a:buFont typeface="Courier New" pitchFamily="49" charset="0"/>
              <a:buChar char="o"/>
              <a:defRPr/>
            </a:pPr>
            <a:r>
              <a:rPr lang="en-US" sz="2400" b="1" dirty="0" smtClean="0">
                <a:solidFill>
                  <a:schemeClr val="tx2"/>
                </a:solidFill>
                <a:latin typeface="+mj-lt"/>
              </a:rPr>
              <a:t>   RESIDENTIAL ENERGY EFFICIENCY PROPERTY CREDIT</a:t>
            </a:r>
          </a:p>
          <a:p>
            <a:pPr eaLnBrk="0" hangingPunct="0">
              <a:lnSpc>
                <a:spcPct val="150000"/>
              </a:lnSpc>
              <a:buClr>
                <a:srgbClr val="FF0000"/>
              </a:buClr>
              <a:buFont typeface="Courier New" pitchFamily="49" charset="0"/>
              <a:buChar char="o"/>
              <a:defRPr/>
            </a:pPr>
            <a:r>
              <a:rPr lang="en-US" sz="2400" b="1" dirty="0" smtClean="0">
                <a:solidFill>
                  <a:schemeClr val="tx2"/>
                </a:solidFill>
                <a:latin typeface="+mj-lt"/>
              </a:rPr>
              <a:t>   SOCIAL SERVICES FOR THE HOMELESS</a:t>
            </a:r>
          </a:p>
          <a:p>
            <a:pPr eaLnBrk="0" hangingPunct="0">
              <a:lnSpc>
                <a:spcPct val="150000"/>
              </a:lnSpc>
              <a:buClr>
                <a:srgbClr val="FF0000"/>
              </a:buClr>
              <a:buFont typeface="Courier New" pitchFamily="49" charset="0"/>
              <a:buChar char="o"/>
              <a:defRPr/>
            </a:pPr>
            <a:r>
              <a:rPr lang="en-US" sz="2400" b="1" dirty="0" smtClean="0">
                <a:solidFill>
                  <a:schemeClr val="tx2"/>
                </a:solidFill>
                <a:latin typeface="+mj-lt"/>
              </a:rPr>
              <a:t>   SOCIAL SECURITY &amp; SSI</a:t>
            </a:r>
          </a:p>
          <a:p>
            <a:pPr eaLnBrk="0" hangingPunct="0">
              <a:lnSpc>
                <a:spcPct val="150000"/>
              </a:lnSpc>
              <a:buClr>
                <a:srgbClr val="FF0000"/>
              </a:buClr>
              <a:buFont typeface="Courier New" pitchFamily="49" charset="0"/>
              <a:buChar char="o"/>
              <a:defRPr/>
            </a:pPr>
            <a:r>
              <a:rPr lang="en-US" sz="2400" b="1" dirty="0" smtClean="0">
                <a:solidFill>
                  <a:schemeClr val="tx2"/>
                </a:solidFill>
                <a:latin typeface="+mj-lt"/>
              </a:rPr>
              <a:t>   UNEMPLOYMENT BENEFITS</a:t>
            </a:r>
          </a:p>
          <a:p>
            <a:pPr eaLnBrk="0" hangingPunct="0">
              <a:lnSpc>
                <a:spcPct val="150000"/>
              </a:lnSpc>
              <a:buClr>
                <a:srgbClr val="FF0000"/>
              </a:buClr>
              <a:buFont typeface="Courier New" pitchFamily="49" charset="0"/>
              <a:buChar char="o"/>
              <a:defRPr/>
            </a:pPr>
            <a:r>
              <a:rPr lang="en-US" sz="2400" b="1" dirty="0" smtClean="0">
                <a:solidFill>
                  <a:schemeClr val="tx2"/>
                </a:solidFill>
                <a:latin typeface="+mj-lt"/>
              </a:rPr>
              <a:t>   VEHICLE SALES TAX REDUCTION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28600" y="228600"/>
            <a:ext cx="8686800" cy="838200"/>
          </a:xfrm>
        </p:spPr>
        <p:txBody>
          <a:bodyPr/>
          <a:lstStyle/>
          <a:p>
            <a:pPr eaLnBrk="1" fontAlgn="auto" hangingPunct="1">
              <a:spcAft>
                <a:spcPts val="0"/>
              </a:spcAft>
              <a:defRPr/>
            </a:pPr>
            <a:r>
              <a:rPr lang="en-US" dirty="0" smtClean="0"/>
              <a:t>   QUESTIONS &amp; ANSWERS</a:t>
            </a:r>
          </a:p>
        </p:txBody>
      </p:sp>
      <p:sp>
        <p:nvSpPr>
          <p:cNvPr id="29699" name="Rectangle 3"/>
          <p:cNvSpPr>
            <a:spLocks noGrp="1" noChangeArrowheads="1"/>
          </p:cNvSpPr>
          <p:nvPr>
            <p:ph idx="4294967295"/>
          </p:nvPr>
        </p:nvSpPr>
        <p:spPr>
          <a:xfrm>
            <a:off x="304800" y="1600200"/>
            <a:ext cx="8686800" cy="4525963"/>
          </a:xfrm>
        </p:spPr>
        <p:txBody>
          <a:bodyPr/>
          <a:lstStyle/>
          <a:p>
            <a:pPr eaLnBrk="1" hangingPunct="1">
              <a:buFont typeface="Wingdings" pitchFamily="2" charset="2"/>
              <a:buNone/>
            </a:pPr>
            <a:endParaRPr lang="en-US" sz="2700" dirty="0" smtClean="0"/>
          </a:p>
          <a:p>
            <a:pPr eaLnBrk="1" hangingPunct="1">
              <a:buFont typeface="Wingdings" pitchFamily="2" charset="2"/>
              <a:buNone/>
            </a:pPr>
            <a:endParaRPr lang="en-US" sz="2700" dirty="0" smtClean="0"/>
          </a:p>
          <a:p>
            <a:pPr eaLnBrk="1" hangingPunct="1">
              <a:buFont typeface="Wingdings" pitchFamily="2" charset="2"/>
              <a:buNone/>
            </a:pPr>
            <a:endParaRPr lang="en-US" sz="2700" dirty="0" smtClean="0"/>
          </a:p>
          <a:p>
            <a:pPr eaLnBrk="1" hangingPunct="1">
              <a:buFont typeface="Wingdings" pitchFamily="2" charset="2"/>
              <a:buNone/>
            </a:pPr>
            <a:endParaRPr lang="en-US" sz="2700" dirty="0" smtClean="0"/>
          </a:p>
          <a:p>
            <a:pPr eaLnBrk="1" hangingPunct="1">
              <a:buFont typeface="Wingdings" pitchFamily="2" charset="2"/>
              <a:buNone/>
            </a:pPr>
            <a:endParaRPr lang="en-US" sz="2700" dirty="0" smtClean="0"/>
          </a:p>
          <a:p>
            <a:pPr eaLnBrk="1" hangingPunct="1">
              <a:buFont typeface="Wingdings" pitchFamily="2" charset="2"/>
              <a:buNone/>
            </a:pPr>
            <a:endParaRPr lang="en-US" sz="2700" dirty="0" smtClean="0"/>
          </a:p>
          <a:p>
            <a:pPr eaLnBrk="1" hangingPunct="1">
              <a:buFont typeface="Wingdings" pitchFamily="2" charset="2"/>
              <a:buNone/>
            </a:pPr>
            <a:endParaRPr lang="en-US" sz="2700" dirty="0" smtClean="0"/>
          </a:p>
          <a:p>
            <a:pPr eaLnBrk="1" hangingPunct="1">
              <a:buFont typeface="Wingdings" pitchFamily="2" charset="2"/>
              <a:buNone/>
            </a:pPr>
            <a:r>
              <a:rPr lang="en-US" sz="2700" dirty="0" smtClean="0"/>
              <a:t>                                                                   </a:t>
            </a:r>
          </a:p>
        </p:txBody>
      </p:sp>
      <p:pic>
        <p:nvPicPr>
          <p:cNvPr id="29700" name="Picture 5" descr="MPj043316500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33600" y="2055813"/>
            <a:ext cx="5029200" cy="377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Chemed-logo.jpg"/>
          <p:cNvPicPr>
            <a:picLocks noChangeAspect="1"/>
          </p:cNvPicPr>
          <p:nvPr/>
        </p:nvPicPr>
        <p:blipFill>
          <a:blip r:embed="rId2" cstate="print">
            <a:clrChange>
              <a:clrFrom>
                <a:srgbClr val="FDFDFD"/>
              </a:clrFrom>
              <a:clrTo>
                <a:srgbClr val="FDFDFD">
                  <a:alpha val="0"/>
                </a:srgbClr>
              </a:clrTo>
            </a:clrChange>
          </a:blip>
          <a:srcRect/>
          <a:stretch>
            <a:fillRect/>
          </a:stretch>
        </p:blipFill>
        <p:spPr bwMode="auto">
          <a:xfrm>
            <a:off x="533400" y="5153025"/>
            <a:ext cx="2471738" cy="1095375"/>
          </a:xfrm>
          <a:prstGeom prst="rect">
            <a:avLst/>
          </a:prstGeom>
          <a:noFill/>
          <a:ln w="9525">
            <a:noFill/>
            <a:miter lim="800000"/>
            <a:headEnd/>
            <a:tailEnd/>
          </a:ln>
        </p:spPr>
      </p:pic>
      <p:sp>
        <p:nvSpPr>
          <p:cNvPr id="3" name="Rectangle 2"/>
          <p:cNvSpPr/>
          <p:nvPr/>
        </p:nvSpPr>
        <p:spPr>
          <a:xfrm>
            <a:off x="228600" y="2286000"/>
            <a:ext cx="8686800" cy="2215991"/>
          </a:xfrm>
          <a:prstGeom prst="rect">
            <a:avLst/>
          </a:prstGeom>
          <a:noFill/>
        </p:spPr>
        <p:txBody>
          <a:bodyPr>
            <a:spAutoFit/>
          </a:bodyPr>
          <a:lstStyle/>
          <a:p>
            <a:pPr algn="ctr" eaLnBrk="0" fontAlgn="auto" hangingPunct="0">
              <a:spcBef>
                <a:spcPts val="0"/>
              </a:spcBef>
              <a:spcAft>
                <a:spcPts val="0"/>
              </a:spcAft>
              <a:defRPr/>
            </a:pPr>
            <a:r>
              <a:rPr lang="en-US" sz="13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Freestyle Script" pitchFamily="66" charset="0"/>
              </a:rPr>
              <a:t>Thank You!</a:t>
            </a:r>
          </a:p>
        </p:txBody>
      </p:sp>
      <p:pic>
        <p:nvPicPr>
          <p:cNvPr id="30724" name="Picture 6" descr="LRRC logo 200x7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23000" y="5153025"/>
            <a:ext cx="2540000"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7010" name="Rectangle 2"/>
          <p:cNvSpPr>
            <a:spLocks noGrp="1" noChangeArrowheads="1"/>
          </p:cNvSpPr>
          <p:nvPr>
            <p:ph type="title" idx="4294967295"/>
          </p:nvPr>
        </p:nvSpPr>
        <p:spPr>
          <a:xfrm>
            <a:off x="381000" y="228600"/>
            <a:ext cx="8686800" cy="838200"/>
          </a:xfrm>
        </p:spPr>
        <p:txBody>
          <a:bodyPr>
            <a:normAutofit/>
          </a:bodyPr>
          <a:lstStyle/>
          <a:p>
            <a:pPr eaLnBrk="1" fontAlgn="auto" hangingPunct="1">
              <a:spcAft>
                <a:spcPts val="0"/>
              </a:spcAft>
              <a:defRPr/>
            </a:pPr>
            <a:r>
              <a:rPr lang="en-US" sz="4400" dirty="0" smtClean="0"/>
              <a:t>MISSION STATEMENT</a:t>
            </a:r>
          </a:p>
        </p:txBody>
      </p:sp>
      <p:sp>
        <p:nvSpPr>
          <p:cNvPr id="427011" name="Rectangle 3"/>
          <p:cNvSpPr>
            <a:spLocks noGrp="1" noChangeArrowheads="1"/>
          </p:cNvSpPr>
          <p:nvPr>
            <p:ph idx="4294967295"/>
          </p:nvPr>
        </p:nvSpPr>
        <p:spPr>
          <a:xfrm>
            <a:off x="457200" y="1676400"/>
            <a:ext cx="8305800" cy="4724400"/>
          </a:xfrm>
        </p:spPr>
        <p:txBody>
          <a:bodyPr>
            <a:noAutofit/>
          </a:bodyPr>
          <a:lstStyle/>
          <a:p>
            <a:pPr marL="0" indent="0">
              <a:spcBef>
                <a:spcPct val="0"/>
              </a:spcBef>
              <a:buNone/>
            </a:pPr>
            <a:r>
              <a:rPr lang="en-US" sz="1800" b="1" dirty="0" smtClean="0">
                <a:latin typeface="+mj-lt"/>
              </a:rPr>
              <a:t>Social Services Information And Referral (SSIRD) Division;</a:t>
            </a:r>
          </a:p>
          <a:p>
            <a:pPr marL="0" indent="0">
              <a:spcBef>
                <a:spcPct val="0"/>
              </a:spcBef>
              <a:buNone/>
            </a:pPr>
            <a:r>
              <a:rPr lang="en-US" sz="1800" b="1" dirty="0" smtClean="0">
                <a:latin typeface="+mj-lt"/>
              </a:rPr>
              <a:t>To provide the entire community with the most comprehensive, accurate and empathetic social services, information, referral, assistance and advocacy, for governmental entitlement and private sector programs throughout the entire spectrum of the human lifecycle experience. We strive to assess the total situation and needs of individuals and families and do not stop with the initial inquiry of issue or problem. </a:t>
            </a:r>
          </a:p>
          <a:p>
            <a:pPr marL="0" indent="0">
              <a:spcBef>
                <a:spcPct val="0"/>
              </a:spcBef>
              <a:buNone/>
            </a:pPr>
            <a:endParaRPr lang="en-US" sz="1800" b="1" dirty="0" smtClean="0">
              <a:latin typeface="+mj-lt"/>
            </a:endParaRPr>
          </a:p>
          <a:p>
            <a:pPr marL="0" indent="0">
              <a:spcBef>
                <a:spcPct val="0"/>
              </a:spcBef>
              <a:buNone/>
            </a:pPr>
            <a:r>
              <a:rPr lang="en-US" sz="1800" b="1" dirty="0" smtClean="0">
                <a:latin typeface="+mj-lt"/>
              </a:rPr>
              <a:t>Center For Health Education Medicine And Dentistry (CHEMED) Division;</a:t>
            </a:r>
          </a:p>
          <a:p>
            <a:pPr marL="0" indent="0">
              <a:spcBef>
                <a:spcPct val="0"/>
              </a:spcBef>
              <a:buNone/>
            </a:pPr>
            <a:r>
              <a:rPr lang="en-US" sz="1800" b="1" dirty="0" smtClean="0">
                <a:latin typeface="+mj-lt"/>
              </a:rPr>
              <a:t>To implement a comprehensive, integrated system of health care to optimize the physical and mental well being of individuals and families in our community by delivering outstanding health education, preventative, and treatment services. </a:t>
            </a:r>
          </a:p>
          <a:p>
            <a:pPr marL="0" indent="0">
              <a:spcBef>
                <a:spcPct val="0"/>
              </a:spcBef>
              <a:buNone/>
            </a:pPr>
            <a:r>
              <a:rPr lang="en-US" sz="1800" b="1" dirty="0" smtClean="0">
                <a:latin typeface="+mj-lt"/>
              </a:rPr>
              <a:t>To ensure that state of the art quality services are available and accessible to all individuals and families regardless of their medical/dental healthcare coverage status.</a:t>
            </a:r>
          </a:p>
          <a:p>
            <a:pPr>
              <a:buFont typeface="Courier New" pitchFamily="49" charset="0"/>
              <a:buChar char="o"/>
            </a:pPr>
            <a:endParaRPr lang="en-US" sz="1800" dirty="0" smtClean="0">
              <a:solidFill>
                <a:schemeClr val="tx1"/>
              </a:solidFill>
            </a:endParaRPr>
          </a:p>
          <a:p>
            <a:pPr algn="ctr" eaLnBrk="1" fontAlgn="auto" hangingPunct="1">
              <a:lnSpc>
                <a:spcPct val="120000"/>
              </a:lnSpc>
              <a:spcAft>
                <a:spcPts val="0"/>
              </a:spcAft>
              <a:buFont typeface="Wingdings 2"/>
              <a:buNone/>
              <a:defRPr/>
            </a:pPr>
            <a:endParaRPr lang="en-US" sz="1600" dirty="0" smtClean="0"/>
          </a:p>
        </p:txBody>
      </p:sp>
      <p:sp>
        <p:nvSpPr>
          <p:cNvPr id="5" name="Rectangle 4"/>
          <p:cNvSpPr/>
          <p:nvPr/>
        </p:nvSpPr>
        <p:spPr>
          <a:xfrm>
            <a:off x="2057400" y="4651374"/>
            <a:ext cx="5334000" cy="369332"/>
          </a:xfrm>
          <a:prstGeom prst="rect">
            <a:avLst/>
          </a:prstGeom>
        </p:spPr>
        <p:txBody>
          <a:bodyPr wrap="square">
            <a:spAutoFit/>
          </a:bodyPr>
          <a:lstStyle/>
          <a:p>
            <a:pPr algn="ctr" eaLnBrk="0" hangingPunct="0">
              <a:spcBef>
                <a:spcPct val="50000"/>
              </a:spcBef>
              <a:defRPr/>
            </a:pPr>
            <a:endParaRPr lang="en-US" i="1" dirty="0">
              <a:latin typeface="+mn-l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27010"/>
                                        </p:tgtEl>
                                        <p:attrNameLst>
                                          <p:attrName>style.visibility</p:attrName>
                                        </p:attrNameLst>
                                      </p:cBhvr>
                                      <p:to>
                                        <p:strVal val="visible"/>
                                      </p:to>
                                    </p:set>
                                    <p:animEffect transition="in" filter="diamond(in)">
                                      <p:cBhvr>
                                        <p:cTn id="7" dur="2000"/>
                                        <p:tgtEl>
                                          <p:spTgt spid="427010"/>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427011">
                                            <p:txEl>
                                              <p:pRg st="0" end="0"/>
                                            </p:txEl>
                                          </p:spTgt>
                                        </p:tgtEl>
                                        <p:attrNameLst>
                                          <p:attrName>style.visibility</p:attrName>
                                        </p:attrNameLst>
                                      </p:cBhvr>
                                      <p:to>
                                        <p:strVal val="visible"/>
                                      </p:to>
                                    </p:set>
                                    <p:anim calcmode="lin" valueType="num">
                                      <p:cBhvr>
                                        <p:cTn id="11" dur="500" fill="hold"/>
                                        <p:tgtEl>
                                          <p:spTgt spid="42701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27011">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270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27011">
                                            <p:txEl>
                                              <p:pRg st="1" end="1"/>
                                            </p:txEl>
                                          </p:spTgt>
                                        </p:tgtEl>
                                        <p:attrNameLst>
                                          <p:attrName>style.visibility</p:attrName>
                                        </p:attrNameLst>
                                      </p:cBhvr>
                                      <p:to>
                                        <p:strVal val="visible"/>
                                      </p:to>
                                    </p:set>
                                    <p:anim calcmode="lin" valueType="num">
                                      <p:cBhvr>
                                        <p:cTn id="18" dur="500" fill="hold"/>
                                        <p:tgtEl>
                                          <p:spTgt spid="42701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27011">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427011">
                                            <p:txEl>
                                              <p:pRg st="1" end="1"/>
                                            </p:txEl>
                                          </p:spTgt>
                                        </p:tgtEl>
                                      </p:cBhvr>
                                    </p:animEffect>
                                  </p:childTnLst>
                                </p:cTn>
                              </p:par>
                            </p:childTnLst>
                          </p:cTn>
                        </p:par>
                        <p:par>
                          <p:cTn id="21" fill="hold">
                            <p:stCondLst>
                              <p:cond delay="500"/>
                            </p:stCondLst>
                            <p:childTnLst>
                              <p:par>
                                <p:cTn id="22" presetID="53" presetClass="entr" presetSubtype="0" fill="hold" grpId="0" nodeType="afterEffect">
                                  <p:stCondLst>
                                    <p:cond delay="0"/>
                                  </p:stCondLst>
                                  <p:childTnLst>
                                    <p:set>
                                      <p:cBhvr>
                                        <p:cTn id="23" dur="1" fill="hold">
                                          <p:stCondLst>
                                            <p:cond delay="0"/>
                                          </p:stCondLst>
                                        </p:cTn>
                                        <p:tgtEl>
                                          <p:spTgt spid="427011">
                                            <p:txEl>
                                              <p:pRg st="3" end="3"/>
                                            </p:txEl>
                                          </p:spTgt>
                                        </p:tgtEl>
                                        <p:attrNameLst>
                                          <p:attrName>style.visibility</p:attrName>
                                        </p:attrNameLst>
                                      </p:cBhvr>
                                      <p:to>
                                        <p:strVal val="visible"/>
                                      </p:to>
                                    </p:set>
                                    <p:anim calcmode="lin" valueType="num">
                                      <p:cBhvr>
                                        <p:cTn id="24" dur="500" fill="hold"/>
                                        <p:tgtEl>
                                          <p:spTgt spid="427011">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427011">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427011">
                                            <p:txEl>
                                              <p:pRg st="3" end="3"/>
                                            </p:txEl>
                                          </p:spTgt>
                                        </p:tgtEl>
                                      </p:cBhvr>
                                    </p:animEffect>
                                  </p:childTnLst>
                                </p:cTn>
                              </p:par>
                            </p:childTnLst>
                          </p:cTn>
                        </p:par>
                        <p:par>
                          <p:cTn id="27" fill="hold">
                            <p:stCondLst>
                              <p:cond delay="1000"/>
                            </p:stCondLst>
                            <p:childTnLst>
                              <p:par>
                                <p:cTn id="28" presetID="53" presetClass="entr" presetSubtype="0" fill="hold" grpId="0" nodeType="afterEffect">
                                  <p:stCondLst>
                                    <p:cond delay="0"/>
                                  </p:stCondLst>
                                  <p:childTnLst>
                                    <p:set>
                                      <p:cBhvr>
                                        <p:cTn id="29" dur="1" fill="hold">
                                          <p:stCondLst>
                                            <p:cond delay="0"/>
                                          </p:stCondLst>
                                        </p:cTn>
                                        <p:tgtEl>
                                          <p:spTgt spid="427011">
                                            <p:txEl>
                                              <p:pRg st="4" end="4"/>
                                            </p:txEl>
                                          </p:spTgt>
                                        </p:tgtEl>
                                        <p:attrNameLst>
                                          <p:attrName>style.visibility</p:attrName>
                                        </p:attrNameLst>
                                      </p:cBhvr>
                                      <p:to>
                                        <p:strVal val="visible"/>
                                      </p:to>
                                    </p:set>
                                    <p:anim calcmode="lin" valueType="num">
                                      <p:cBhvr>
                                        <p:cTn id="30" dur="500" fill="hold"/>
                                        <p:tgtEl>
                                          <p:spTgt spid="427011">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427011">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427011">
                                            <p:txEl>
                                              <p:pRg st="4" end="4"/>
                                            </p:txEl>
                                          </p:spTgt>
                                        </p:tgtEl>
                                      </p:cBhvr>
                                    </p:animEffect>
                                  </p:childTnLst>
                                </p:cTn>
                              </p:par>
                            </p:childTnLst>
                          </p:cTn>
                        </p:par>
                        <p:par>
                          <p:cTn id="33" fill="hold">
                            <p:stCondLst>
                              <p:cond delay="1500"/>
                            </p:stCondLst>
                            <p:childTnLst>
                              <p:par>
                                <p:cTn id="34" presetID="53" presetClass="entr" presetSubtype="0" fill="hold" grpId="0" nodeType="afterEffect">
                                  <p:stCondLst>
                                    <p:cond delay="0"/>
                                  </p:stCondLst>
                                  <p:childTnLst>
                                    <p:set>
                                      <p:cBhvr>
                                        <p:cTn id="35" dur="1" fill="hold">
                                          <p:stCondLst>
                                            <p:cond delay="0"/>
                                          </p:stCondLst>
                                        </p:cTn>
                                        <p:tgtEl>
                                          <p:spTgt spid="427011">
                                            <p:txEl>
                                              <p:pRg st="5" end="5"/>
                                            </p:txEl>
                                          </p:spTgt>
                                        </p:tgtEl>
                                        <p:attrNameLst>
                                          <p:attrName>style.visibility</p:attrName>
                                        </p:attrNameLst>
                                      </p:cBhvr>
                                      <p:to>
                                        <p:strVal val="visible"/>
                                      </p:to>
                                    </p:set>
                                    <p:anim calcmode="lin" valueType="num">
                                      <p:cBhvr>
                                        <p:cTn id="36" dur="500" fill="hold"/>
                                        <p:tgtEl>
                                          <p:spTgt spid="427011">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427011">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427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04800" y="228600"/>
            <a:ext cx="8686800" cy="838200"/>
          </a:xfrm>
        </p:spPr>
        <p:txBody>
          <a:bodyPr/>
          <a:lstStyle/>
          <a:p>
            <a:pPr eaLnBrk="1" fontAlgn="auto" hangingPunct="1">
              <a:spcAft>
                <a:spcPts val="0"/>
              </a:spcAft>
              <a:defRPr/>
            </a:pPr>
            <a:r>
              <a:rPr lang="en-US" sz="4800" dirty="0" smtClean="0"/>
              <a:t>About LRRC</a:t>
            </a:r>
          </a:p>
        </p:txBody>
      </p:sp>
      <p:sp>
        <p:nvSpPr>
          <p:cNvPr id="10243" name="Rectangle 3"/>
          <p:cNvSpPr>
            <a:spLocks noGrp="1" noChangeArrowheads="1"/>
          </p:cNvSpPr>
          <p:nvPr>
            <p:ph idx="4294967295"/>
          </p:nvPr>
        </p:nvSpPr>
        <p:spPr>
          <a:xfrm>
            <a:off x="4191000" y="3048000"/>
            <a:ext cx="4572000" cy="2697163"/>
          </a:xfrm>
        </p:spPr>
        <p:txBody>
          <a:bodyPr anchor="ctr"/>
          <a:lstStyle/>
          <a:p>
            <a:pPr eaLnBrk="1" hangingPunct="1">
              <a:lnSpc>
                <a:spcPct val="120000"/>
              </a:lnSpc>
              <a:buFont typeface="Courier New" pitchFamily="49" charset="0"/>
              <a:buChar char="o"/>
            </a:pPr>
            <a:r>
              <a:rPr lang="en-US" dirty="0" smtClean="0"/>
              <a:t>Lakewood Township</a:t>
            </a:r>
          </a:p>
          <a:p>
            <a:pPr eaLnBrk="1" hangingPunct="1">
              <a:lnSpc>
                <a:spcPct val="120000"/>
              </a:lnSpc>
              <a:buFont typeface="Courier New" pitchFamily="49" charset="0"/>
              <a:buChar char="o"/>
            </a:pPr>
            <a:r>
              <a:rPr lang="en-US" dirty="0" smtClean="0"/>
              <a:t>Ocean County </a:t>
            </a:r>
          </a:p>
          <a:p>
            <a:pPr eaLnBrk="1" hangingPunct="1">
              <a:lnSpc>
                <a:spcPct val="120000"/>
              </a:lnSpc>
              <a:buFont typeface="Courier New" pitchFamily="49" charset="0"/>
              <a:buChar char="o"/>
            </a:pPr>
            <a:r>
              <a:rPr lang="en-US" dirty="0" smtClean="0"/>
              <a:t>New Jersey                                                                                                                 </a:t>
            </a:r>
          </a:p>
        </p:txBody>
      </p:sp>
      <p:sp>
        <p:nvSpPr>
          <p:cNvPr id="10244" name="TextBox 15"/>
          <p:cNvSpPr txBox="1">
            <a:spLocks noChangeArrowheads="1"/>
          </p:cNvSpPr>
          <p:nvPr/>
        </p:nvSpPr>
        <p:spPr bwMode="auto">
          <a:xfrm>
            <a:off x="304800" y="1676400"/>
            <a:ext cx="8458200" cy="1108075"/>
          </a:xfrm>
          <a:prstGeom prst="rect">
            <a:avLst/>
          </a:prstGeom>
          <a:noFill/>
          <a:ln w="9525">
            <a:noFill/>
            <a:miter lim="800000"/>
            <a:headEnd/>
            <a:tailEnd/>
          </a:ln>
        </p:spPr>
        <p:txBody>
          <a:bodyPr>
            <a:spAutoFit/>
          </a:bodyPr>
          <a:lstStyle/>
          <a:p>
            <a:pPr algn="ctr" eaLnBrk="0" hangingPunct="0"/>
            <a:r>
              <a:rPr lang="en-US" sz="2400" b="1" dirty="0">
                <a:solidFill>
                  <a:schemeClr val="tx2"/>
                </a:solidFill>
              </a:rPr>
              <a:t>THE LRRC PROVIDES A COMPREHENSIVE RANGE</a:t>
            </a:r>
          </a:p>
          <a:p>
            <a:pPr algn="ctr" eaLnBrk="0" hangingPunct="0"/>
            <a:r>
              <a:rPr lang="en-US" sz="2400" b="1" dirty="0">
                <a:solidFill>
                  <a:schemeClr val="tx2"/>
                </a:solidFill>
              </a:rPr>
              <a:t> OF FREE SOCIAL SERVICES FOR</a:t>
            </a:r>
          </a:p>
          <a:p>
            <a:pPr algn="ctr" eaLnBrk="0" hangingPunct="0"/>
            <a:endParaRPr lang="en-US" b="1" dirty="0"/>
          </a:p>
        </p:txBody>
      </p:sp>
      <p:pic>
        <p:nvPicPr>
          <p:cNvPr id="2051" name="Picture 3"/>
          <p:cNvPicPr>
            <a:picLocks noChangeAspect="1" noChangeArrowheads="1"/>
          </p:cNvPicPr>
          <p:nvPr/>
        </p:nvPicPr>
        <p:blipFill>
          <a:blip r:embed="rId3" cstate="print"/>
          <a:srcRect/>
          <a:stretch>
            <a:fillRect/>
          </a:stretch>
        </p:blipFill>
        <p:spPr bwMode="auto">
          <a:xfrm>
            <a:off x="838200" y="2438399"/>
            <a:ext cx="2286000" cy="407719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28600" y="228600"/>
            <a:ext cx="8763000" cy="838200"/>
          </a:xfrm>
        </p:spPr>
        <p:txBody>
          <a:bodyPr>
            <a:normAutofit/>
          </a:bodyPr>
          <a:lstStyle/>
          <a:p>
            <a:pPr eaLnBrk="1" fontAlgn="auto" hangingPunct="1">
              <a:spcAft>
                <a:spcPts val="0"/>
              </a:spcAft>
              <a:defRPr/>
            </a:pPr>
            <a:r>
              <a:rPr lang="en-US" sz="3200" dirty="0" smtClean="0"/>
              <a:t>Lakewood, OCEAN COUNTY Need</a:t>
            </a:r>
          </a:p>
        </p:txBody>
      </p:sp>
      <p:sp>
        <p:nvSpPr>
          <p:cNvPr id="13315" name="Rectangle 3"/>
          <p:cNvSpPr>
            <a:spLocks noGrp="1" noChangeArrowheads="1"/>
          </p:cNvSpPr>
          <p:nvPr>
            <p:ph idx="4294967295"/>
          </p:nvPr>
        </p:nvSpPr>
        <p:spPr>
          <a:xfrm>
            <a:off x="762000" y="1447800"/>
            <a:ext cx="7620000" cy="4678363"/>
          </a:xfrm>
        </p:spPr>
        <p:txBody>
          <a:bodyPr/>
          <a:lstStyle/>
          <a:p>
            <a:pPr eaLnBrk="1" hangingPunct="1">
              <a:lnSpc>
                <a:spcPct val="120000"/>
              </a:lnSpc>
              <a:buFont typeface="Courier New" pitchFamily="49" charset="0"/>
              <a:buChar char="o"/>
            </a:pPr>
            <a:r>
              <a:rPr lang="en-US" sz="2400" b="1" dirty="0" smtClean="0">
                <a:latin typeface="+mj-lt"/>
              </a:rPr>
              <a:t>UNAFFORDABLE HOUSING</a:t>
            </a:r>
          </a:p>
          <a:p>
            <a:pPr eaLnBrk="1" hangingPunct="1">
              <a:lnSpc>
                <a:spcPct val="120000"/>
              </a:lnSpc>
              <a:buFont typeface="Courier New" pitchFamily="49" charset="0"/>
              <a:buChar char="o"/>
            </a:pPr>
            <a:r>
              <a:rPr lang="en-US" sz="2400" b="1" dirty="0" smtClean="0">
                <a:latin typeface="+mj-lt"/>
              </a:rPr>
              <a:t>INADEQUATE HOUSING</a:t>
            </a:r>
          </a:p>
          <a:p>
            <a:pPr eaLnBrk="1" hangingPunct="1">
              <a:lnSpc>
                <a:spcPct val="120000"/>
              </a:lnSpc>
              <a:buFont typeface="Courier New" pitchFamily="49" charset="0"/>
              <a:buChar char="o"/>
            </a:pPr>
            <a:r>
              <a:rPr lang="en-US" sz="2400" b="1" dirty="0" smtClean="0">
                <a:latin typeface="+mj-lt"/>
              </a:rPr>
              <a:t>LACK OF HEALTHCARE COVERAGE</a:t>
            </a:r>
          </a:p>
          <a:p>
            <a:pPr eaLnBrk="1" hangingPunct="1">
              <a:lnSpc>
                <a:spcPct val="120000"/>
              </a:lnSpc>
              <a:buFont typeface="Courier New" pitchFamily="49" charset="0"/>
              <a:buChar char="o"/>
            </a:pPr>
            <a:r>
              <a:rPr lang="en-US" sz="2400" b="1" dirty="0" smtClean="0">
                <a:latin typeface="+mj-lt"/>
              </a:rPr>
              <a:t>LACK OF PROPER NUTRITION</a:t>
            </a:r>
          </a:p>
          <a:p>
            <a:pPr eaLnBrk="1" hangingPunct="1">
              <a:lnSpc>
                <a:spcPct val="120000"/>
              </a:lnSpc>
              <a:buFont typeface="Courier New" pitchFamily="49" charset="0"/>
              <a:buChar char="o"/>
            </a:pPr>
            <a:r>
              <a:rPr lang="en-US" sz="2400" b="1" dirty="0" smtClean="0">
                <a:latin typeface="+mj-lt"/>
              </a:rPr>
              <a:t>INCREASED ENERGY COSTS</a:t>
            </a:r>
          </a:p>
          <a:p>
            <a:pPr eaLnBrk="1" hangingPunct="1">
              <a:lnSpc>
                <a:spcPct val="120000"/>
              </a:lnSpc>
              <a:buFont typeface="Courier New" pitchFamily="49" charset="0"/>
              <a:buChar char="o"/>
            </a:pPr>
            <a:r>
              <a:rPr lang="en-US" sz="2400" b="1" dirty="0" smtClean="0">
                <a:latin typeface="+mj-lt"/>
              </a:rPr>
              <a:t>POVERTY</a:t>
            </a:r>
          </a:p>
          <a:p>
            <a:pPr eaLnBrk="1" hangingPunct="1">
              <a:lnSpc>
                <a:spcPct val="120000"/>
              </a:lnSpc>
              <a:buFont typeface="Courier New" pitchFamily="49" charset="0"/>
              <a:buChar char="o"/>
            </a:pPr>
            <a:r>
              <a:rPr lang="en-US" sz="2400" b="1" dirty="0" smtClean="0">
                <a:latin typeface="+mj-lt"/>
              </a:rPr>
              <a:t>LACK OF EMPLOYMENT </a:t>
            </a:r>
          </a:p>
          <a:p>
            <a:pPr eaLnBrk="1" hangingPunct="1">
              <a:lnSpc>
                <a:spcPct val="120000"/>
              </a:lnSpc>
              <a:buFont typeface="Courier New" pitchFamily="49" charset="0"/>
              <a:buChar char="o"/>
            </a:pPr>
            <a:r>
              <a:rPr lang="en-US" sz="2400" b="1" dirty="0" smtClean="0">
                <a:latin typeface="+mj-lt"/>
              </a:rPr>
              <a:t>LACK OF ADVOCACY </a:t>
            </a:r>
          </a:p>
          <a:p>
            <a:pPr eaLnBrk="1" hangingPunct="1">
              <a:lnSpc>
                <a:spcPct val="120000"/>
              </a:lnSpc>
              <a:buFont typeface="Courier New" pitchFamily="49" charset="0"/>
              <a:buChar char="o"/>
            </a:pPr>
            <a:r>
              <a:rPr lang="en-US" sz="2400" b="1" dirty="0" smtClean="0">
                <a:latin typeface="+mj-lt"/>
              </a:rPr>
              <a:t>POPULATION EXPLOSION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7253" name="Rectangle 5"/>
          <p:cNvSpPr>
            <a:spLocks noGrp="1" noChangeArrowheads="1"/>
          </p:cNvSpPr>
          <p:nvPr>
            <p:ph type="title" idx="4294967295"/>
          </p:nvPr>
        </p:nvSpPr>
        <p:spPr>
          <a:xfrm>
            <a:off x="304800" y="228600"/>
            <a:ext cx="8686800" cy="838200"/>
          </a:xfrm>
        </p:spPr>
        <p:txBody>
          <a:bodyPr>
            <a:normAutofit/>
          </a:bodyPr>
          <a:lstStyle/>
          <a:p>
            <a:pPr eaLnBrk="1" fontAlgn="auto" hangingPunct="1">
              <a:spcAft>
                <a:spcPts val="0"/>
              </a:spcAft>
              <a:defRPr/>
            </a:pPr>
            <a:r>
              <a:rPr lang="en-US" sz="4000" dirty="0" smtClean="0"/>
              <a:t>PROGRAM AREAS</a:t>
            </a:r>
          </a:p>
        </p:txBody>
      </p:sp>
      <p:graphicFrame>
        <p:nvGraphicFramePr>
          <p:cNvPr id="5" name="Object 4"/>
          <p:cNvGraphicFramePr>
            <a:graphicFrameLocks noGrp="1" noChangeAspect="1"/>
          </p:cNvGraphicFramePr>
          <p:nvPr>
            <p:ph idx="4294967295"/>
          </p:nvPr>
        </p:nvGraphicFramePr>
        <p:xfrm>
          <a:off x="457200" y="1013414"/>
          <a:ext cx="8136187" cy="5463586"/>
        </p:xfrm>
        <a:graphic>
          <a:graphicData uri="http://schemas.openxmlformats.org/drawingml/2006/chart">
            <c:chart xmlns:c="http://schemas.openxmlformats.org/drawingml/2006/chart" xmlns:r="http://schemas.openxmlformats.org/officeDocument/2006/relationships" r:id="rId3"/>
          </a:graphicData>
        </a:graphic>
      </p:graphicFrame>
      <p:sp>
        <p:nvSpPr>
          <p:cNvPr id="1028" name="Text Box 8"/>
          <p:cNvSpPr txBox="1">
            <a:spLocks noChangeArrowheads="1"/>
          </p:cNvSpPr>
          <p:nvPr/>
        </p:nvSpPr>
        <p:spPr bwMode="auto">
          <a:xfrm>
            <a:off x="5486400" y="3505200"/>
            <a:ext cx="685800" cy="366713"/>
          </a:xfrm>
          <a:prstGeom prst="rect">
            <a:avLst/>
          </a:prstGeom>
          <a:noFill/>
          <a:ln w="9525">
            <a:noFill/>
            <a:miter lim="800000"/>
            <a:headEnd/>
            <a:tailEnd/>
          </a:ln>
        </p:spPr>
        <p:txBody>
          <a:bodyPr>
            <a:spAutoFit/>
          </a:bodyPr>
          <a:lstStyle/>
          <a:p>
            <a:pPr eaLnBrk="0" hangingPunct="0">
              <a:spcBef>
                <a:spcPct val="50000"/>
              </a:spcBef>
            </a:pPr>
            <a:endParaRPr lang="en-US" dirty="0">
              <a:effectLst/>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37253"/>
                                        </p:tgtEl>
                                        <p:attrNameLst>
                                          <p:attrName>style.visibility</p:attrName>
                                        </p:attrNameLst>
                                      </p:cBhvr>
                                      <p:to>
                                        <p:strVal val="visible"/>
                                      </p:to>
                                    </p:set>
                                    <p:anim calcmode="lin" valueType="num">
                                      <p:cBhvr>
                                        <p:cTn id="7" dur="1000" fill="hold"/>
                                        <p:tgtEl>
                                          <p:spTgt spid="437253"/>
                                        </p:tgtEl>
                                        <p:attrNameLst>
                                          <p:attrName>ppt_x</p:attrName>
                                        </p:attrNameLst>
                                      </p:cBhvr>
                                      <p:tavLst>
                                        <p:tav tm="0">
                                          <p:val>
                                            <p:strVal val="#ppt_x-.2"/>
                                          </p:val>
                                        </p:tav>
                                        <p:tav tm="100000">
                                          <p:val>
                                            <p:strVal val="#ppt_x"/>
                                          </p:val>
                                        </p:tav>
                                      </p:tavLst>
                                    </p:anim>
                                    <p:anim calcmode="lin" valueType="num">
                                      <p:cBhvr>
                                        <p:cTn id="8" dur="1000" fill="hold"/>
                                        <p:tgtEl>
                                          <p:spTgt spid="4372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7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28600" y="228600"/>
            <a:ext cx="8686800" cy="838200"/>
          </a:xfrm>
        </p:spPr>
        <p:txBody>
          <a:bodyPr/>
          <a:lstStyle/>
          <a:p>
            <a:pPr eaLnBrk="1" fontAlgn="auto" hangingPunct="1">
              <a:spcAft>
                <a:spcPts val="0"/>
              </a:spcAft>
              <a:defRPr/>
            </a:pPr>
            <a:r>
              <a:rPr lang="en-US" dirty="0" smtClean="0"/>
              <a:t>Lrrc - STAFF EXPERTISE</a:t>
            </a:r>
          </a:p>
        </p:txBody>
      </p:sp>
      <p:sp>
        <p:nvSpPr>
          <p:cNvPr id="9219" name="Rectangle 3"/>
          <p:cNvSpPr>
            <a:spLocks noGrp="1" noChangeArrowheads="1"/>
          </p:cNvSpPr>
          <p:nvPr>
            <p:ph idx="4294967295"/>
          </p:nvPr>
        </p:nvSpPr>
        <p:spPr>
          <a:xfrm>
            <a:off x="838200" y="1295400"/>
            <a:ext cx="7787148" cy="5029200"/>
          </a:xfrm>
        </p:spPr>
        <p:txBody>
          <a:bodyPr>
            <a:normAutofit fontScale="92500" lnSpcReduction="10000"/>
          </a:bodyPr>
          <a:lstStyle/>
          <a:p>
            <a:pPr eaLnBrk="1" fontAlgn="auto" hangingPunct="1">
              <a:lnSpc>
                <a:spcPct val="120000"/>
              </a:lnSpc>
              <a:spcAft>
                <a:spcPts val="0"/>
              </a:spcAft>
              <a:buFont typeface="Courier New" pitchFamily="49" charset="0"/>
              <a:buChar char="o"/>
              <a:defRPr/>
            </a:pPr>
            <a:r>
              <a:rPr lang="en-US" sz="2400" b="1" dirty="0" smtClean="0">
                <a:latin typeface="+mj-lt"/>
              </a:rPr>
              <a:t>AMERICAN RECOVERY &amp; REINVESTMENT ACT</a:t>
            </a:r>
          </a:p>
          <a:p>
            <a:pPr eaLnBrk="1" fontAlgn="auto" hangingPunct="1">
              <a:lnSpc>
                <a:spcPct val="120000"/>
              </a:lnSpc>
              <a:spcAft>
                <a:spcPts val="0"/>
              </a:spcAft>
              <a:buFont typeface="Courier New" pitchFamily="49" charset="0"/>
              <a:buChar char="o"/>
              <a:defRPr/>
            </a:pPr>
            <a:r>
              <a:rPr lang="en-US" sz="2400" b="1" dirty="0" smtClean="0">
                <a:latin typeface="+mj-lt"/>
              </a:rPr>
              <a:t>AFFORDABLE &amp; FAIR HOUSING</a:t>
            </a:r>
          </a:p>
          <a:p>
            <a:pPr eaLnBrk="1" fontAlgn="auto" hangingPunct="1">
              <a:lnSpc>
                <a:spcPct val="120000"/>
              </a:lnSpc>
              <a:spcAft>
                <a:spcPts val="0"/>
              </a:spcAft>
              <a:buFont typeface="Courier New" pitchFamily="49" charset="0"/>
              <a:buChar char="o"/>
              <a:defRPr/>
            </a:pPr>
            <a:r>
              <a:rPr lang="en-US" sz="2400" b="1" dirty="0" smtClean="0">
                <a:latin typeface="+mj-lt"/>
              </a:rPr>
              <a:t>HEALTHCARE PLANS</a:t>
            </a:r>
          </a:p>
          <a:p>
            <a:pPr eaLnBrk="1" fontAlgn="auto" hangingPunct="1">
              <a:lnSpc>
                <a:spcPct val="120000"/>
              </a:lnSpc>
              <a:spcAft>
                <a:spcPts val="0"/>
              </a:spcAft>
              <a:buFont typeface="Courier New" pitchFamily="49" charset="0"/>
              <a:buChar char="o"/>
              <a:defRPr/>
            </a:pPr>
            <a:r>
              <a:rPr lang="en-US" sz="2400" b="1" dirty="0" smtClean="0">
                <a:latin typeface="+mj-lt"/>
              </a:rPr>
              <a:t>NUTRITION SUPPLEMENTATION PROGRAMS </a:t>
            </a:r>
          </a:p>
          <a:p>
            <a:pPr eaLnBrk="1" fontAlgn="auto" hangingPunct="1">
              <a:lnSpc>
                <a:spcPct val="120000"/>
              </a:lnSpc>
              <a:spcAft>
                <a:spcPts val="0"/>
              </a:spcAft>
              <a:buFont typeface="Courier New" pitchFamily="49" charset="0"/>
              <a:buChar char="o"/>
              <a:defRPr/>
            </a:pPr>
            <a:r>
              <a:rPr lang="en-US" sz="2400" b="1" dirty="0" smtClean="0">
                <a:latin typeface="+mj-lt"/>
              </a:rPr>
              <a:t>UTILITIES BILL &amp; EQUIPMENT ASSISTANCE</a:t>
            </a:r>
          </a:p>
          <a:p>
            <a:pPr eaLnBrk="1" fontAlgn="auto" hangingPunct="1">
              <a:lnSpc>
                <a:spcPct val="120000"/>
              </a:lnSpc>
              <a:spcAft>
                <a:spcPts val="0"/>
              </a:spcAft>
              <a:buFont typeface="Courier New" pitchFamily="49" charset="0"/>
              <a:buChar char="o"/>
              <a:defRPr/>
            </a:pPr>
            <a:r>
              <a:rPr lang="en-US" sz="2400" b="1" dirty="0" smtClean="0">
                <a:latin typeface="+mj-lt"/>
              </a:rPr>
              <a:t>CDC VACCINATIONS  IMMUNIZATION COMPLIANCE                                         </a:t>
            </a:r>
          </a:p>
          <a:p>
            <a:pPr eaLnBrk="1" fontAlgn="auto" hangingPunct="1">
              <a:lnSpc>
                <a:spcPct val="120000"/>
              </a:lnSpc>
              <a:spcAft>
                <a:spcPts val="0"/>
              </a:spcAft>
              <a:buFont typeface="Courier New" pitchFamily="49" charset="0"/>
              <a:buChar char="o"/>
              <a:defRPr/>
            </a:pPr>
            <a:r>
              <a:rPr lang="en-US" sz="2400" b="1" dirty="0" smtClean="0">
                <a:latin typeface="+mj-lt"/>
              </a:rPr>
              <a:t>CREDIT COUNSELING</a:t>
            </a:r>
          </a:p>
          <a:p>
            <a:pPr eaLnBrk="1" fontAlgn="auto" hangingPunct="1">
              <a:lnSpc>
                <a:spcPct val="120000"/>
              </a:lnSpc>
              <a:spcAft>
                <a:spcPts val="0"/>
              </a:spcAft>
              <a:buFont typeface="Courier New" pitchFamily="49" charset="0"/>
              <a:buChar char="o"/>
              <a:defRPr/>
            </a:pPr>
            <a:r>
              <a:rPr lang="en-US" sz="2400" b="1" dirty="0" smtClean="0">
                <a:latin typeface="+mj-lt"/>
              </a:rPr>
              <a:t>DISABILITY INSURANCE</a:t>
            </a:r>
          </a:p>
          <a:p>
            <a:pPr eaLnBrk="1" fontAlgn="auto" hangingPunct="1">
              <a:lnSpc>
                <a:spcPct val="120000"/>
              </a:lnSpc>
              <a:spcAft>
                <a:spcPts val="0"/>
              </a:spcAft>
              <a:buFont typeface="Courier New" pitchFamily="49" charset="0"/>
              <a:buChar char="o"/>
              <a:defRPr/>
            </a:pPr>
            <a:r>
              <a:rPr lang="en-US" sz="2400" b="1" dirty="0" smtClean="0">
                <a:latin typeface="+mj-lt"/>
              </a:rPr>
              <a:t>EMPLOYMENT COUNSELING</a:t>
            </a:r>
          </a:p>
          <a:p>
            <a:pPr eaLnBrk="1" fontAlgn="auto" hangingPunct="1">
              <a:lnSpc>
                <a:spcPct val="120000"/>
              </a:lnSpc>
              <a:spcAft>
                <a:spcPts val="0"/>
              </a:spcAft>
              <a:buFont typeface="Courier New" pitchFamily="49" charset="0"/>
              <a:buChar char="o"/>
              <a:defRPr/>
            </a:pPr>
            <a:r>
              <a:rPr lang="en-US" sz="2400" b="1" dirty="0" smtClean="0">
                <a:latin typeface="+mj-lt"/>
              </a:rPr>
              <a:t>CUSTOM RESUME’S</a:t>
            </a:r>
          </a:p>
          <a:p>
            <a:pPr eaLnBrk="1" fontAlgn="auto" hangingPunct="1">
              <a:lnSpc>
                <a:spcPct val="120000"/>
              </a:lnSpc>
              <a:spcAft>
                <a:spcPts val="0"/>
              </a:spcAft>
              <a:buFont typeface="Courier New" pitchFamily="49" charset="0"/>
              <a:buChar char="o"/>
              <a:defRPr/>
            </a:pPr>
            <a:r>
              <a:rPr lang="en-US" sz="2400" b="1" dirty="0" smtClean="0">
                <a:latin typeface="+mj-lt"/>
              </a:rPr>
              <a:t>LEAD POISONING PREVENTION</a:t>
            </a:r>
          </a:p>
          <a:p>
            <a:pPr eaLnBrk="1" fontAlgn="auto" hangingPunct="1">
              <a:lnSpc>
                <a:spcPct val="120000"/>
              </a:lnSpc>
              <a:spcAft>
                <a:spcPts val="0"/>
              </a:spcAft>
              <a:buFont typeface="Courier New" pitchFamily="49" charset="0"/>
              <a:buChar char="o"/>
              <a:defRPr/>
            </a:pPr>
            <a:endParaRPr lang="en-US" sz="2400" b="1" dirty="0" smtClean="0"/>
          </a:p>
          <a:p>
            <a:pPr eaLnBrk="1" fontAlgn="auto" hangingPunct="1">
              <a:lnSpc>
                <a:spcPct val="120000"/>
              </a:lnSpc>
              <a:spcAft>
                <a:spcPts val="0"/>
              </a:spcAft>
              <a:buFont typeface="Courier New" pitchFamily="49" charset="0"/>
              <a:buChar char="o"/>
              <a:defRPr/>
            </a:pPr>
            <a:endParaRPr lang="en-US" sz="2400" b="1" dirty="0" smtClean="0"/>
          </a:p>
          <a:p>
            <a:pPr eaLnBrk="1" fontAlgn="auto" hangingPunct="1">
              <a:spcAft>
                <a:spcPts val="0"/>
              </a:spcAft>
              <a:buFont typeface="Courier New" pitchFamily="49" charset="0"/>
              <a:buChar char="o"/>
              <a:defRPr/>
            </a:pPr>
            <a:endParaRPr lang="en-US" sz="2400" b="1" dirty="0" smtClean="0"/>
          </a:p>
          <a:p>
            <a:pPr eaLnBrk="1" fontAlgn="auto" hangingPunct="1">
              <a:spcAft>
                <a:spcPts val="0"/>
              </a:spcAft>
              <a:buFont typeface="Courier New" pitchFamily="49" charset="0"/>
              <a:buChar char="o"/>
              <a:defRPr/>
            </a:pPr>
            <a:endParaRPr lang="en-US" sz="2400" b="1" dirty="0" smtClean="0"/>
          </a:p>
        </p:txBody>
      </p:sp>
      <p:grpSp>
        <p:nvGrpSpPr>
          <p:cNvPr id="4" name="Group 6"/>
          <p:cNvGrpSpPr>
            <a:grpSpLocks/>
          </p:cNvGrpSpPr>
          <p:nvPr/>
        </p:nvGrpSpPr>
        <p:grpSpPr bwMode="auto">
          <a:xfrm>
            <a:off x="6629400" y="4419600"/>
            <a:ext cx="1447800" cy="1371600"/>
            <a:chOff x="1248" y="240"/>
            <a:chExt cx="4176" cy="3600"/>
          </a:xfrm>
        </p:grpSpPr>
        <p:sp>
          <p:nvSpPr>
            <p:cNvPr id="5" name="Pyr1"/>
            <p:cNvSpPr>
              <a:spLocks noEditPoints="1" noChangeArrowheads="1"/>
            </p:cNvSpPr>
            <p:nvPr/>
          </p:nvSpPr>
          <p:spPr bwMode="auto">
            <a:xfrm>
              <a:off x="2873" y="240"/>
              <a:ext cx="936"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pPr eaLnBrk="0" hangingPunct="0"/>
              <a:endParaRPr lang="en-US" dirty="0"/>
            </a:p>
          </p:txBody>
        </p:sp>
        <p:sp>
          <p:nvSpPr>
            <p:cNvPr id="6" name="Pyr2"/>
            <p:cNvSpPr>
              <a:spLocks noEditPoints="1" noChangeArrowheads="1"/>
            </p:cNvSpPr>
            <p:nvPr/>
          </p:nvSpPr>
          <p:spPr bwMode="auto">
            <a:xfrm>
              <a:off x="2331" y="1038"/>
              <a:ext cx="2015"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pPr eaLnBrk="0" hangingPunct="0"/>
              <a:endParaRPr lang="en-US" dirty="0"/>
            </a:p>
          </p:txBody>
        </p:sp>
        <p:sp>
          <p:nvSpPr>
            <p:cNvPr id="7" name="Pyr3"/>
            <p:cNvSpPr>
              <a:spLocks noEditPoints="1" noChangeArrowheads="1"/>
            </p:cNvSpPr>
            <p:nvPr/>
          </p:nvSpPr>
          <p:spPr bwMode="auto">
            <a:xfrm>
              <a:off x="1795" y="1974"/>
              <a:ext cx="3087" cy="9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pPr eaLnBrk="0" hangingPunct="0"/>
              <a:endParaRPr lang="en-US" dirty="0"/>
            </a:p>
          </p:txBody>
        </p:sp>
        <p:sp>
          <p:nvSpPr>
            <p:cNvPr id="8" name="Pyr4"/>
            <p:cNvSpPr>
              <a:spLocks noEditPoints="1" noChangeArrowheads="1"/>
            </p:cNvSpPr>
            <p:nvPr/>
          </p:nvSpPr>
          <p:spPr bwMode="auto">
            <a:xfrm>
              <a:off x="1248" y="2904"/>
              <a:ext cx="4176"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pPr eaLnBrk="0" hangingPunct="0"/>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600">
                                          <p:stCondLst>
                                            <p:cond delay="0"/>
                                          </p:stCondLst>
                                        </p:cTn>
                                        <p:tgtEl>
                                          <p:spTgt spid="9218"/>
                                        </p:tgtEl>
                                      </p:cBhvr>
                                    </p:animEffect>
                                  </p:childTnLst>
                                </p:cTn>
                              </p:par>
                            </p:childTnLst>
                          </p:cTn>
                        </p:par>
                        <p:par>
                          <p:cTn id="8" fill="hold">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randombar(horizontal)">
                                      <p:cBhvr>
                                        <p:cTn id="11" dur="500"/>
                                        <p:tgtEl>
                                          <p:spTgt spid="9219">
                                            <p:txEl>
                                              <p:pRg st="0" end="0"/>
                                            </p:txEl>
                                          </p:spTgt>
                                        </p:tgtEl>
                                      </p:cBhvr>
                                    </p:animEffect>
                                  </p:childTnLst>
                                </p:cTn>
                              </p:par>
                            </p:childTnLst>
                          </p:cTn>
                        </p:par>
                        <p:par>
                          <p:cTn id="12" fill="hold">
                            <p:stCondLst>
                              <p:cond delay="1100"/>
                            </p:stCondLst>
                            <p:childTnLst>
                              <p:par>
                                <p:cTn id="13" presetID="14" presetClass="entr" presetSubtype="10" fill="hold" grpId="0" nodeType="after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Effect transition="in" filter="randombar(horizontal)">
                                      <p:cBhvr>
                                        <p:cTn id="15" dur="500"/>
                                        <p:tgtEl>
                                          <p:spTgt spid="92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219">
                                            <p:txEl>
                                              <p:pRg st="2" end="2"/>
                                            </p:txEl>
                                          </p:spTgt>
                                        </p:tgtEl>
                                        <p:attrNameLst>
                                          <p:attrName>style.visibility</p:attrName>
                                        </p:attrNameLst>
                                      </p:cBhvr>
                                      <p:to>
                                        <p:strVal val="visible"/>
                                      </p:to>
                                    </p:set>
                                    <p:animEffect transition="in" filter="randombar(horizontal)">
                                      <p:cBhvr>
                                        <p:cTn id="20" dur="500"/>
                                        <p:tgtEl>
                                          <p:spTgt spid="9219">
                                            <p:txEl>
                                              <p:pRg st="2" end="2"/>
                                            </p:txEl>
                                          </p:spTgt>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9219">
                                            <p:txEl>
                                              <p:pRg st="3" end="3"/>
                                            </p:txEl>
                                          </p:spTgt>
                                        </p:tgtEl>
                                        <p:attrNameLst>
                                          <p:attrName>style.visibility</p:attrName>
                                        </p:attrNameLst>
                                      </p:cBhvr>
                                      <p:to>
                                        <p:strVal val="visible"/>
                                      </p:to>
                                    </p:set>
                                    <p:animEffect transition="in" filter="randombar(horizontal)">
                                      <p:cBhvr>
                                        <p:cTn id="24" dur="500"/>
                                        <p:tgtEl>
                                          <p:spTgt spid="9219">
                                            <p:txEl>
                                              <p:pRg st="3" end="3"/>
                                            </p:txEl>
                                          </p:spTgt>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animEffect transition="in" filter="randombar(horizontal)">
                                      <p:cBhvr>
                                        <p:cTn id="28" dur="500"/>
                                        <p:tgtEl>
                                          <p:spTgt spid="9219">
                                            <p:txEl>
                                              <p:pRg st="4" end="4"/>
                                            </p:txEl>
                                          </p:spTgt>
                                        </p:tgtEl>
                                      </p:cBhvr>
                                    </p:animEffect>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randombar(horizontal)">
                                      <p:cBhvr>
                                        <p:cTn id="32" dur="500"/>
                                        <p:tgtEl>
                                          <p:spTgt spid="9219">
                                            <p:txEl>
                                              <p:pRg st="5" end="5"/>
                                            </p:txEl>
                                          </p:spTgt>
                                        </p:tgtEl>
                                      </p:cBhvr>
                                    </p:animEffect>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animEffect transition="in" filter="randombar(horizontal)">
                                      <p:cBhvr>
                                        <p:cTn id="36" dur="500"/>
                                        <p:tgtEl>
                                          <p:spTgt spid="9219">
                                            <p:txEl>
                                              <p:pRg st="6" end="6"/>
                                            </p:txEl>
                                          </p:spTgt>
                                        </p:tgtEl>
                                      </p:cBhvr>
                                    </p:animEffect>
                                  </p:childTnLst>
                                </p:cTn>
                              </p:par>
                            </p:childTnLst>
                          </p:cTn>
                        </p:par>
                        <p:par>
                          <p:cTn id="37" fill="hold">
                            <p:stCondLst>
                              <p:cond delay="2500"/>
                            </p:stCondLst>
                            <p:childTnLst>
                              <p:par>
                                <p:cTn id="38" presetID="14" presetClass="entr" presetSubtype="10" fill="hold" grpId="0" nodeType="afterEffect">
                                  <p:stCondLst>
                                    <p:cond delay="0"/>
                                  </p:stCondLst>
                                  <p:childTnLst>
                                    <p:set>
                                      <p:cBhvr>
                                        <p:cTn id="39" dur="1" fill="hold">
                                          <p:stCondLst>
                                            <p:cond delay="0"/>
                                          </p:stCondLst>
                                        </p:cTn>
                                        <p:tgtEl>
                                          <p:spTgt spid="9219">
                                            <p:txEl>
                                              <p:pRg st="7" end="7"/>
                                            </p:txEl>
                                          </p:spTgt>
                                        </p:tgtEl>
                                        <p:attrNameLst>
                                          <p:attrName>style.visibility</p:attrName>
                                        </p:attrNameLst>
                                      </p:cBhvr>
                                      <p:to>
                                        <p:strVal val="visible"/>
                                      </p:to>
                                    </p:set>
                                    <p:animEffect transition="in" filter="randombar(horizontal)">
                                      <p:cBhvr>
                                        <p:cTn id="40" dur="500"/>
                                        <p:tgtEl>
                                          <p:spTgt spid="9219">
                                            <p:txEl>
                                              <p:pRg st="7" end="7"/>
                                            </p:txEl>
                                          </p:spTgt>
                                        </p:tgtEl>
                                      </p:cBhvr>
                                    </p:animEffect>
                                  </p:childTnLst>
                                </p:cTn>
                              </p:par>
                            </p:childTnLst>
                          </p:cTn>
                        </p:par>
                        <p:par>
                          <p:cTn id="41" fill="hold">
                            <p:stCondLst>
                              <p:cond delay="3000"/>
                            </p:stCondLst>
                            <p:childTnLst>
                              <p:par>
                                <p:cTn id="42" presetID="14" presetClass="entr" presetSubtype="10" fill="hold" grpId="0" nodeType="afterEffect">
                                  <p:stCondLst>
                                    <p:cond delay="0"/>
                                  </p:stCondLst>
                                  <p:childTnLst>
                                    <p:set>
                                      <p:cBhvr>
                                        <p:cTn id="43" dur="1" fill="hold">
                                          <p:stCondLst>
                                            <p:cond delay="0"/>
                                          </p:stCondLst>
                                        </p:cTn>
                                        <p:tgtEl>
                                          <p:spTgt spid="9219">
                                            <p:txEl>
                                              <p:pRg st="8" end="8"/>
                                            </p:txEl>
                                          </p:spTgt>
                                        </p:tgtEl>
                                        <p:attrNameLst>
                                          <p:attrName>style.visibility</p:attrName>
                                        </p:attrNameLst>
                                      </p:cBhvr>
                                      <p:to>
                                        <p:strVal val="visible"/>
                                      </p:to>
                                    </p:set>
                                    <p:animEffect transition="in" filter="randombar(horizontal)">
                                      <p:cBhvr>
                                        <p:cTn id="44" dur="500"/>
                                        <p:tgtEl>
                                          <p:spTgt spid="9219">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9219">
                                            <p:txEl>
                                              <p:pRg st="9" end="9"/>
                                            </p:txEl>
                                          </p:spTgt>
                                        </p:tgtEl>
                                        <p:attrNameLst>
                                          <p:attrName>style.visibility</p:attrName>
                                        </p:attrNameLst>
                                      </p:cBhvr>
                                      <p:to>
                                        <p:strVal val="visible"/>
                                      </p:to>
                                    </p:set>
                                    <p:animEffect transition="in" filter="randombar(horizontal)">
                                      <p:cBhvr>
                                        <p:cTn id="49" dur="500"/>
                                        <p:tgtEl>
                                          <p:spTgt spid="9219">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9219">
                                            <p:txEl>
                                              <p:pRg st="10" end="10"/>
                                            </p:txEl>
                                          </p:spTgt>
                                        </p:tgtEl>
                                        <p:attrNameLst>
                                          <p:attrName>style.visibility</p:attrName>
                                        </p:attrNameLst>
                                      </p:cBhvr>
                                      <p:to>
                                        <p:strVal val="visible"/>
                                      </p:to>
                                    </p:set>
                                    <p:animEffect transition="in" filter="randombar(horizontal)">
                                      <p:cBhvr>
                                        <p:cTn id="54" dur="500"/>
                                        <p:tgtEl>
                                          <p:spTgt spid="92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0000"/>
            <a:duotone>
              <a:schemeClr val="bg2">
                <a:shade val="30000"/>
                <a:satMod val="455000"/>
              </a:schemeClr>
              <a:schemeClr val="bg2">
                <a:tint val="95000"/>
                <a:satMod val="120000"/>
              </a:schemeClr>
            </a:duotone>
            <a:lum/>
          </a:blip>
          <a:srcRect/>
          <a:stretch>
            <a:fillRect l="3000" t="3000" r="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304800"/>
            <a:ext cx="7010400" cy="646331"/>
          </a:xfrm>
          <a:prstGeom prst="rect">
            <a:avLst/>
          </a:prstGeom>
          <a:noFill/>
        </p:spPr>
        <p:txBody>
          <a:bodyPr wrap="square" rtlCol="0">
            <a:spAutoFit/>
          </a:bodyPr>
          <a:lstStyle/>
          <a:p>
            <a:pPr fontAlgn="auto">
              <a:spcAft>
                <a:spcPts val="0"/>
              </a:spcAft>
              <a:defRPr/>
            </a:pPr>
            <a:r>
              <a:rPr lang="en-US" sz="3600" cap="all" dirty="0" smtClean="0">
                <a:solidFill>
                  <a:schemeClr val="tx2"/>
                </a:solidFill>
                <a:effectLst>
                  <a:reflection blurRad="12700" stA="48000" endA="300" endPos="55000" dir="5400000" sy="-90000" algn="bl" rotWithShape="0"/>
                </a:effectLst>
                <a:latin typeface="+mj-lt"/>
                <a:ea typeface="+mj-ea"/>
                <a:cs typeface="+mj-cs"/>
              </a:rPr>
              <a:t>HOUSING PROGRAMS</a:t>
            </a:r>
            <a:endParaRPr lang="en-US" sz="3600" cap="all" dirty="0">
              <a:solidFill>
                <a:schemeClr val="tx2"/>
              </a:solidFill>
              <a:effectLst>
                <a:reflection blurRad="12700" stA="48000" endA="300" endPos="55000" dir="5400000" sy="-90000" algn="bl" rotWithShape="0"/>
              </a:effectLst>
              <a:latin typeface="+mj-lt"/>
              <a:ea typeface="+mj-ea"/>
              <a:cs typeface="+mj-cs"/>
            </a:endParaRPr>
          </a:p>
        </p:txBody>
      </p:sp>
      <p:sp>
        <p:nvSpPr>
          <p:cNvPr id="3" name="TextBox 2"/>
          <p:cNvSpPr txBox="1"/>
          <p:nvPr/>
        </p:nvSpPr>
        <p:spPr>
          <a:xfrm>
            <a:off x="304800" y="2209800"/>
            <a:ext cx="8458200" cy="2603790"/>
          </a:xfrm>
          <a:prstGeom prst="rect">
            <a:avLst/>
          </a:prstGeom>
          <a:noFill/>
        </p:spPr>
        <p:txBody>
          <a:bodyPr wrap="square" rtlCol="0">
            <a:spAutoFit/>
          </a:bodyPr>
          <a:lstStyle/>
          <a:p>
            <a:pPr marL="342900" lvl="1" indent="-342900" fontAlgn="auto">
              <a:lnSpc>
                <a:spcPct val="120000"/>
              </a:lnSpc>
              <a:spcBef>
                <a:spcPct val="20000"/>
              </a:spcBef>
              <a:spcAft>
                <a:spcPts val="0"/>
              </a:spcAft>
              <a:buClr>
                <a:schemeClr val="accent1"/>
              </a:buClr>
              <a:buSzPct val="70000"/>
              <a:buFont typeface="Courier New" pitchFamily="49" charset="0"/>
              <a:buChar char="o"/>
              <a:defRPr/>
            </a:pPr>
            <a:r>
              <a:rPr lang="en-US" sz="2400" b="1" dirty="0" smtClean="0">
                <a:solidFill>
                  <a:schemeClr val="tx2"/>
                </a:solidFill>
                <a:latin typeface="+mj-lt"/>
              </a:rPr>
              <a:t>SECTION 8 HOMEOWNERSHIP PROGRAM</a:t>
            </a:r>
          </a:p>
          <a:p>
            <a:pPr marL="342900" lvl="1" indent="-342900" fontAlgn="auto">
              <a:lnSpc>
                <a:spcPct val="120000"/>
              </a:lnSpc>
              <a:spcBef>
                <a:spcPct val="20000"/>
              </a:spcBef>
              <a:spcAft>
                <a:spcPts val="0"/>
              </a:spcAft>
              <a:buClr>
                <a:schemeClr val="accent1"/>
              </a:buClr>
              <a:buSzPct val="70000"/>
              <a:buFont typeface="Courier New" pitchFamily="49" charset="0"/>
              <a:buChar char="o"/>
              <a:defRPr/>
            </a:pPr>
            <a:r>
              <a:rPr lang="en-US" sz="2400" b="1" dirty="0" smtClean="0">
                <a:solidFill>
                  <a:schemeClr val="tx2"/>
                </a:solidFill>
                <a:latin typeface="+mj-lt"/>
              </a:rPr>
              <a:t>FAMILY SELF SUFFICIENCY PROGRAM</a:t>
            </a:r>
          </a:p>
          <a:p>
            <a:pPr marL="342900" lvl="1" indent="-342900" fontAlgn="auto">
              <a:lnSpc>
                <a:spcPct val="120000"/>
              </a:lnSpc>
              <a:spcBef>
                <a:spcPct val="20000"/>
              </a:spcBef>
              <a:spcAft>
                <a:spcPts val="0"/>
              </a:spcAft>
              <a:buClr>
                <a:schemeClr val="accent1"/>
              </a:buClr>
              <a:buSzPct val="70000"/>
              <a:buFont typeface="Courier New" pitchFamily="49" charset="0"/>
              <a:buChar char="o"/>
              <a:defRPr/>
            </a:pPr>
            <a:r>
              <a:rPr lang="en-US" sz="2400" b="1" dirty="0" smtClean="0">
                <a:solidFill>
                  <a:schemeClr val="tx2"/>
                </a:solidFill>
                <a:latin typeface="+mj-lt"/>
              </a:rPr>
              <a:t>SECTION 8 PUBLIC HOUSING</a:t>
            </a:r>
          </a:p>
          <a:p>
            <a:pPr marL="342900" lvl="1" indent="-342900" fontAlgn="auto">
              <a:lnSpc>
                <a:spcPct val="120000"/>
              </a:lnSpc>
              <a:spcBef>
                <a:spcPct val="20000"/>
              </a:spcBef>
              <a:spcAft>
                <a:spcPts val="0"/>
              </a:spcAft>
              <a:buClr>
                <a:schemeClr val="accent1"/>
              </a:buClr>
              <a:buSzPct val="70000"/>
              <a:buFont typeface="Courier New" pitchFamily="49" charset="0"/>
              <a:buChar char="o"/>
              <a:defRPr/>
            </a:pPr>
            <a:r>
              <a:rPr lang="en-US" sz="2400" b="1" dirty="0" smtClean="0">
                <a:solidFill>
                  <a:schemeClr val="tx2"/>
                </a:solidFill>
                <a:latin typeface="+mj-lt"/>
              </a:rPr>
              <a:t>SECTION 8 HOUSING CHOICE VOUCHER (RENTAL) PROGRAM</a:t>
            </a:r>
          </a:p>
          <a:p>
            <a:pPr marL="342900" lvl="1" indent="-342900" fontAlgn="auto">
              <a:lnSpc>
                <a:spcPct val="120000"/>
              </a:lnSpc>
              <a:spcBef>
                <a:spcPct val="20000"/>
              </a:spcBef>
              <a:spcAft>
                <a:spcPts val="0"/>
              </a:spcAft>
              <a:buClr>
                <a:schemeClr val="accent1"/>
              </a:buClr>
              <a:buSzPct val="70000"/>
              <a:buFont typeface="Courier New" pitchFamily="49" charset="0"/>
              <a:buChar char="o"/>
              <a:defRPr/>
            </a:pPr>
            <a:r>
              <a:rPr lang="en-US" sz="2400" b="1" dirty="0" smtClean="0">
                <a:solidFill>
                  <a:schemeClr val="tx2"/>
                </a:solidFill>
                <a:latin typeface="+mj-lt"/>
              </a:rPr>
              <a:t>AFFORDABLE HOUSING INITIATIVE PURCHASE PROGRAM</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7010400" cy="646331"/>
          </a:xfrm>
          <a:prstGeom prst="rect">
            <a:avLst/>
          </a:prstGeom>
          <a:noFill/>
        </p:spPr>
        <p:txBody>
          <a:bodyPr wrap="square" rtlCol="0">
            <a:spAutoFit/>
          </a:bodyPr>
          <a:lstStyle/>
          <a:p>
            <a:pPr fontAlgn="auto">
              <a:spcAft>
                <a:spcPts val="0"/>
              </a:spcAft>
              <a:defRPr/>
            </a:pPr>
            <a:r>
              <a:rPr lang="en-US" sz="3600" cap="all" dirty="0" smtClean="0">
                <a:solidFill>
                  <a:schemeClr val="tx2"/>
                </a:solidFill>
                <a:effectLst>
                  <a:reflection blurRad="12700" stA="48000" endA="300" endPos="55000" dir="5400000" sy="-90000" algn="bl" rotWithShape="0"/>
                </a:effectLst>
                <a:latin typeface="+mj-lt"/>
                <a:ea typeface="+mj-ea"/>
                <a:cs typeface="+mj-cs"/>
              </a:rPr>
              <a:t>HOUSING PROGRAMS affiliates</a:t>
            </a:r>
            <a:endParaRPr lang="en-US" sz="3600" cap="all" dirty="0">
              <a:solidFill>
                <a:schemeClr val="tx2"/>
              </a:solidFill>
              <a:effectLst>
                <a:reflection blurRad="12700" stA="48000" endA="300" endPos="55000" dir="5400000" sy="-90000" algn="bl" rotWithShape="0"/>
              </a:effectLst>
              <a:latin typeface="+mj-lt"/>
              <a:ea typeface="+mj-ea"/>
              <a:cs typeface="+mj-cs"/>
            </a:endParaRPr>
          </a:p>
        </p:txBody>
      </p:sp>
      <p:sp>
        <p:nvSpPr>
          <p:cNvPr id="3" name="TextBox 2"/>
          <p:cNvSpPr txBox="1"/>
          <p:nvPr/>
        </p:nvSpPr>
        <p:spPr>
          <a:xfrm>
            <a:off x="914400" y="1524000"/>
            <a:ext cx="7543800" cy="4930581"/>
          </a:xfrm>
          <a:prstGeom prst="rect">
            <a:avLst/>
          </a:prstGeom>
          <a:noFill/>
        </p:spPr>
        <p:txBody>
          <a:bodyPr wrap="square" rtlCol="0">
            <a:spAutoFit/>
          </a:bodyPr>
          <a:lstStyle/>
          <a:p>
            <a:pPr marL="342900" lvl="1" indent="-342900" algn="ctr" fontAlgn="auto">
              <a:lnSpc>
                <a:spcPct val="120000"/>
              </a:lnSpc>
              <a:spcBef>
                <a:spcPct val="20000"/>
              </a:spcBef>
              <a:spcAft>
                <a:spcPts val="0"/>
              </a:spcAft>
              <a:buClr>
                <a:schemeClr val="accent1"/>
              </a:buClr>
              <a:buSzPct val="70000"/>
              <a:defRPr/>
            </a:pPr>
            <a:r>
              <a:rPr lang="en-US" sz="2400" b="1" dirty="0" smtClean="0">
                <a:solidFill>
                  <a:schemeClr val="tx2"/>
                </a:solidFill>
                <a:latin typeface="+mj-lt"/>
              </a:rPr>
              <a:t>SOLUTIONS TO END POVERTY SOON</a:t>
            </a:r>
          </a:p>
          <a:p>
            <a:pPr marL="342900" lvl="1" indent="-342900" algn="ctr" fontAlgn="auto">
              <a:lnSpc>
                <a:spcPct val="120000"/>
              </a:lnSpc>
              <a:spcBef>
                <a:spcPct val="20000"/>
              </a:spcBef>
              <a:spcAft>
                <a:spcPts val="0"/>
              </a:spcAft>
              <a:buClr>
                <a:schemeClr val="accent1"/>
              </a:buClr>
              <a:buSzPct val="70000"/>
              <a:defRPr/>
            </a:pPr>
            <a:r>
              <a:rPr lang="en-US" b="1" dirty="0" smtClean="0">
                <a:solidFill>
                  <a:schemeClr val="tx2"/>
                </a:solidFill>
                <a:latin typeface="+mj-lt"/>
              </a:rPr>
              <a:t>MIKE MCNEIL</a:t>
            </a:r>
          </a:p>
          <a:p>
            <a:pPr marL="342900" lvl="1" indent="-342900" algn="ctr" fontAlgn="auto">
              <a:lnSpc>
                <a:spcPct val="120000"/>
              </a:lnSpc>
              <a:spcBef>
                <a:spcPct val="20000"/>
              </a:spcBef>
              <a:spcAft>
                <a:spcPts val="0"/>
              </a:spcAft>
              <a:buClr>
                <a:schemeClr val="accent1"/>
              </a:buClr>
              <a:buSzPct val="70000"/>
              <a:defRPr/>
            </a:pPr>
            <a:endParaRPr lang="en-US" b="1" dirty="0" smtClean="0">
              <a:solidFill>
                <a:schemeClr val="tx2"/>
              </a:solidFill>
              <a:latin typeface="+mj-lt"/>
            </a:endParaRPr>
          </a:p>
          <a:p>
            <a:pPr marL="342900" lvl="1" indent="-342900" fontAlgn="auto">
              <a:lnSpc>
                <a:spcPct val="120000"/>
              </a:lnSpc>
              <a:spcBef>
                <a:spcPct val="20000"/>
              </a:spcBef>
              <a:spcAft>
                <a:spcPts val="0"/>
              </a:spcAft>
              <a:buClr>
                <a:schemeClr val="accent1"/>
              </a:buClr>
              <a:buSzPct val="70000"/>
              <a:buFont typeface="Courier New" pitchFamily="49" charset="0"/>
              <a:buChar char="o"/>
              <a:defRPr/>
            </a:pPr>
            <a:r>
              <a:rPr lang="en-US" sz="2400" b="1" dirty="0" smtClean="0">
                <a:solidFill>
                  <a:schemeClr val="tx2"/>
                </a:solidFill>
                <a:latin typeface="+mj-lt"/>
              </a:rPr>
              <a:t>AFFORDABLE HOUSING OFFICER</a:t>
            </a:r>
          </a:p>
          <a:p>
            <a:pPr marL="342900" lvl="1" indent="-342900" fontAlgn="auto">
              <a:lnSpc>
                <a:spcPct val="120000"/>
              </a:lnSpc>
              <a:spcBef>
                <a:spcPct val="20000"/>
              </a:spcBef>
              <a:spcAft>
                <a:spcPts val="0"/>
              </a:spcAft>
              <a:buClr>
                <a:schemeClr val="accent1"/>
              </a:buClr>
              <a:buSzPct val="70000"/>
              <a:buFont typeface="Courier New" pitchFamily="49" charset="0"/>
              <a:buChar char="o"/>
              <a:defRPr/>
            </a:pPr>
            <a:r>
              <a:rPr lang="en-US" sz="2400" b="1" dirty="0" smtClean="0">
                <a:solidFill>
                  <a:schemeClr val="tx2"/>
                </a:solidFill>
                <a:latin typeface="+mj-lt"/>
              </a:rPr>
              <a:t>LANDLORD TENANT MEDIATION </a:t>
            </a:r>
          </a:p>
          <a:p>
            <a:pPr marL="342900" lvl="1" indent="-342900" fontAlgn="auto">
              <a:lnSpc>
                <a:spcPct val="120000"/>
              </a:lnSpc>
              <a:spcBef>
                <a:spcPct val="20000"/>
              </a:spcBef>
              <a:spcAft>
                <a:spcPts val="0"/>
              </a:spcAft>
              <a:buClr>
                <a:schemeClr val="accent1"/>
              </a:buClr>
              <a:buSzPct val="70000"/>
              <a:buFont typeface="Courier New" pitchFamily="49" charset="0"/>
              <a:buChar char="o"/>
              <a:defRPr/>
            </a:pPr>
            <a:r>
              <a:rPr lang="en-US" sz="2400" b="1" dirty="0" smtClean="0">
                <a:solidFill>
                  <a:schemeClr val="tx2"/>
                </a:solidFill>
                <a:latin typeface="+mj-lt"/>
              </a:rPr>
              <a:t>CODE VIOLATIONS</a:t>
            </a:r>
          </a:p>
          <a:p>
            <a:pPr marL="342900" lvl="1" indent="-342900" fontAlgn="auto">
              <a:lnSpc>
                <a:spcPct val="120000"/>
              </a:lnSpc>
              <a:spcBef>
                <a:spcPct val="20000"/>
              </a:spcBef>
              <a:spcAft>
                <a:spcPts val="0"/>
              </a:spcAft>
              <a:buClr>
                <a:schemeClr val="accent1"/>
              </a:buClr>
              <a:buSzPct val="70000"/>
              <a:buFont typeface="Courier New" pitchFamily="49" charset="0"/>
              <a:buChar char="o"/>
              <a:defRPr/>
            </a:pPr>
            <a:r>
              <a:rPr lang="en-US" sz="2400" b="1" dirty="0" smtClean="0">
                <a:solidFill>
                  <a:schemeClr val="tx2"/>
                </a:solidFill>
                <a:latin typeface="+mj-lt"/>
              </a:rPr>
              <a:t>TENANT EDUCATION </a:t>
            </a:r>
          </a:p>
          <a:p>
            <a:pPr marL="342900" lvl="1" indent="-342900" fontAlgn="auto">
              <a:lnSpc>
                <a:spcPct val="120000"/>
              </a:lnSpc>
              <a:spcBef>
                <a:spcPct val="20000"/>
              </a:spcBef>
              <a:spcAft>
                <a:spcPts val="0"/>
              </a:spcAft>
              <a:buClr>
                <a:schemeClr val="accent1"/>
              </a:buClr>
              <a:buSzPct val="70000"/>
              <a:buFont typeface="Courier New" pitchFamily="49" charset="0"/>
              <a:buChar char="o"/>
              <a:defRPr/>
            </a:pPr>
            <a:r>
              <a:rPr lang="en-US" sz="2400" b="1" dirty="0" smtClean="0">
                <a:solidFill>
                  <a:schemeClr val="tx2"/>
                </a:solidFill>
                <a:latin typeface="+mj-lt"/>
              </a:rPr>
              <a:t>LANDLORD EDUCATION</a:t>
            </a:r>
          </a:p>
          <a:p>
            <a:pPr marL="342900" lvl="1" indent="-342900" fontAlgn="auto">
              <a:lnSpc>
                <a:spcPct val="120000"/>
              </a:lnSpc>
              <a:spcBef>
                <a:spcPct val="20000"/>
              </a:spcBef>
              <a:spcAft>
                <a:spcPts val="0"/>
              </a:spcAft>
              <a:buClr>
                <a:schemeClr val="accent1"/>
              </a:buClr>
              <a:buSzPct val="70000"/>
              <a:buFont typeface="Courier New" pitchFamily="49" charset="0"/>
              <a:buChar char="o"/>
              <a:defRPr/>
            </a:pPr>
            <a:r>
              <a:rPr lang="en-US" sz="2400" b="1" dirty="0" smtClean="0">
                <a:solidFill>
                  <a:schemeClr val="tx2"/>
                </a:solidFill>
                <a:latin typeface="+mj-lt"/>
              </a:rPr>
              <a:t>AFFORDABLE HOUSING INITIATIVE</a:t>
            </a:r>
          </a:p>
          <a:p>
            <a:pPr marL="342900" lvl="1" indent="-342900" fontAlgn="auto">
              <a:lnSpc>
                <a:spcPct val="120000"/>
              </a:lnSpc>
              <a:spcBef>
                <a:spcPct val="20000"/>
              </a:spcBef>
              <a:spcAft>
                <a:spcPts val="0"/>
              </a:spcAft>
              <a:buClr>
                <a:schemeClr val="accent1"/>
              </a:buClr>
              <a:buSzPct val="70000"/>
              <a:buFont typeface="Courier New" pitchFamily="49" charset="0"/>
              <a:buChar char="o"/>
              <a:defRPr/>
            </a:pPr>
            <a:r>
              <a:rPr lang="en-US" sz="2400" b="1" dirty="0" smtClean="0">
                <a:solidFill>
                  <a:schemeClr val="tx2"/>
                </a:solidFill>
                <a:latin typeface="+mj-lt"/>
              </a:rPr>
              <a:t>HOUSING WORKSHOPS</a:t>
            </a:r>
            <a:endParaRPr lang="en-US" sz="2400" b="1" dirty="0" smtClean="0">
              <a:solidFill>
                <a:schemeClr val="tx2"/>
              </a:solidFill>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10866</TotalTime>
  <Words>985</Words>
  <Application>Microsoft Office PowerPoint</Application>
  <PresentationFormat>Letter Paper (8.5x11 in)</PresentationFormat>
  <Paragraphs>231</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Trek</vt:lpstr>
      <vt:lpstr>PowerPoint Presentation</vt:lpstr>
      <vt:lpstr>LRRC WELCOMES</vt:lpstr>
      <vt:lpstr>MISSION STATEMENT</vt:lpstr>
      <vt:lpstr>About LRRC</vt:lpstr>
      <vt:lpstr>Lakewood, OCEAN COUNTY Need</vt:lpstr>
      <vt:lpstr>PROGRAM AREAS</vt:lpstr>
      <vt:lpstr>Lrrc - STAFF EXPERTISE</vt:lpstr>
      <vt:lpstr>PowerPoint Presentation</vt:lpstr>
      <vt:lpstr>PowerPoint Presentation</vt:lpstr>
      <vt:lpstr>HEALTHCARE PROGRAMS</vt:lpstr>
      <vt:lpstr>PowerPoint Presentation</vt:lpstr>
      <vt:lpstr>PowerPoint Presentation</vt:lpstr>
      <vt:lpstr>PowerPoint Presentation</vt:lpstr>
      <vt:lpstr>PowerPoint Presentation</vt:lpstr>
      <vt:lpstr>NJDOHSS (CDC) VACCINATION GRANT</vt:lpstr>
      <vt:lpstr>PowerPoint Presentation</vt:lpstr>
      <vt:lpstr>PowerPoint Presentation</vt:lpstr>
      <vt:lpstr>AMERICAN RECOVERY &amp; REINVESTMENT ACT (ARRA)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 &amp; ANSWERS</vt:lpstr>
      <vt:lpstr>PowerPoint Presentation</vt:lpstr>
    </vt:vector>
  </TitlesOfParts>
  <Company>lrrc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Lakewood Resource and Referral Center</dc:title>
  <dc:creator>RRicht</dc:creator>
  <cp:lastModifiedBy>Nethanel Vilensky</cp:lastModifiedBy>
  <cp:revision>918</cp:revision>
  <dcterms:created xsi:type="dcterms:W3CDTF">2008-05-15T19:55:46Z</dcterms:created>
  <dcterms:modified xsi:type="dcterms:W3CDTF">2011-07-26T13:50:08Z</dcterms:modified>
</cp:coreProperties>
</file>